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6" r:id="rId3"/>
  </p:sldMasterIdLst>
  <p:notesMasterIdLst>
    <p:notesMasterId r:id="rId17"/>
  </p:notesMasterIdLst>
  <p:sldIdLst>
    <p:sldId id="256" r:id="rId4"/>
    <p:sldId id="260" r:id="rId5"/>
    <p:sldId id="259" r:id="rId6"/>
    <p:sldId id="263" r:id="rId7"/>
    <p:sldId id="264" r:id="rId8"/>
    <p:sldId id="265" r:id="rId9"/>
    <p:sldId id="262" r:id="rId10"/>
    <p:sldId id="261" r:id="rId11"/>
    <p:sldId id="267" r:id="rId12"/>
    <p:sldId id="268" r:id="rId13"/>
    <p:sldId id="269" r:id="rId14"/>
    <p:sldId id="270" r:id="rId15"/>
    <p:sldId id="266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015" autoAdjust="0"/>
  </p:normalViewPr>
  <p:slideViewPr>
    <p:cSldViewPr snapToGrid="0">
      <p:cViewPr varScale="1">
        <p:scale>
          <a:sx n="58" d="100"/>
          <a:sy n="5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7A0-80AC-4016-B50D-E273A7D0B68A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2C23-DF76-44F0-BD9C-D8AE8A84EB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875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766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41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0265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4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391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A63DED-C4B5-491D-B7D4-09A21922994C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37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F39D5-8984-41C0-A4E0-943D9F5F0C6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51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96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62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953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098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553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2C23-DF76-44F0-BD9C-D8AE8A84EBF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29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CSI PowerPoint Title Slide_Images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22375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 txBox="1">
            <a:spLocks/>
          </p:cNvSpPr>
          <p:nvPr/>
        </p:nvSpPr>
        <p:spPr bwMode="auto">
          <a:xfrm>
            <a:off x="4417484" y="981076"/>
            <a:ext cx="6934200" cy="701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E11923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2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IE" altLang="en-US" sz="2800" cap="all" dirty="0" smtClean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2051" y="165100"/>
            <a:ext cx="5596467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</a:rPr>
              <a:t> Royal College of Surgeons in Ireland  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</a:rPr>
              <a:t>Coláiste Ríoga na Máinleá in Éirinn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auto">
          <a:xfrm>
            <a:off x="4411133" y="1911351"/>
            <a:ext cx="6934200" cy="639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7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802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72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387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68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6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390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7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58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317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291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13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90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592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55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5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84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223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FBC-A50D-46E2-B7AF-40FBCB63356C}" type="datetimeFigureOut">
              <a:rPr lang="en-IE" smtClean="0"/>
              <a:t>27/01/2021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2BC-B848-49B9-86AA-D6E732EC64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4589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703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2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2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9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7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5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5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6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9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5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7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6868 RCSI PowerPoint_Follow on_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0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11923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2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11923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D234-A4F9-4E50-BA9B-B2B4C91099C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AE21-398D-4864-BCA7-719B7D6C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1032480"/>
            <a:ext cx="4536350" cy="3536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794" y="171019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CHALLENGES OF RUNNING A RANDOMISED DRUG TRIAL IN PREGNANCY DURING THE </a:t>
            </a:r>
            <a:br>
              <a:rPr lang="en-US" sz="3600" b="1" dirty="0" smtClean="0"/>
            </a:br>
            <a:r>
              <a:rPr lang="en-US" sz="3600" b="1" dirty="0" smtClean="0"/>
              <a:t>COVID-19 PANDEMIC</a:t>
            </a:r>
            <a:endParaRPr lang="en-I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794" y="4568690"/>
            <a:ext cx="10506891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Prof Fionnuala Breathnach MD FRCOG FRCPI DCH </a:t>
            </a:r>
            <a:r>
              <a:rPr lang="en-US" dirty="0" err="1" smtClean="0"/>
              <a:t>DipGUMed</a:t>
            </a:r>
            <a:r>
              <a:rPr lang="en-US" dirty="0" smtClean="0"/>
              <a:t> MSc</a:t>
            </a:r>
          </a:p>
          <a:p>
            <a:r>
              <a:rPr lang="en-US" dirty="0" smtClean="0"/>
              <a:t>Associate Professor Obstetrics and </a:t>
            </a:r>
            <a:r>
              <a:rPr lang="en-US" dirty="0" err="1" smtClean="0"/>
              <a:t>Gynaecology</a:t>
            </a:r>
            <a:r>
              <a:rPr lang="en-US" dirty="0" smtClean="0"/>
              <a:t>, RCSI Rotunda Hospital Dublin</a:t>
            </a:r>
          </a:p>
          <a:p>
            <a:r>
              <a:rPr lang="en-US" dirty="0" smtClean="0"/>
              <a:t>Network Lead for HRB-Mother and Baby Clinical Trials Network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97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1972"/>
            <a:ext cx="9511418" cy="728480"/>
          </a:xfrm>
        </p:spPr>
        <p:txBody>
          <a:bodyPr/>
          <a:lstStyle/>
          <a:p>
            <a:r>
              <a:rPr lang="en-US" dirty="0" smtClean="0"/>
              <a:t>COVID-19-related challenges &amp;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483448"/>
            <a:ext cx="5522911" cy="576262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sz="2800" b="1" dirty="0" smtClean="0"/>
              <a:t>Challenges</a:t>
            </a:r>
            <a:endParaRPr lang="en-IE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2340381"/>
            <a:ext cx="5522911" cy="42955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Dominance </a:t>
            </a:r>
            <a:r>
              <a:rPr lang="en-US" dirty="0"/>
              <a:t>of Covid-19 in hospital setting</a:t>
            </a:r>
          </a:p>
          <a:p>
            <a:r>
              <a:rPr lang="en-US" dirty="0" smtClean="0"/>
              <a:t>Effect </a:t>
            </a:r>
            <a:r>
              <a:rPr lang="en-US" dirty="0"/>
              <a:t>of pandemic effect on staffing: </a:t>
            </a:r>
          </a:p>
          <a:p>
            <a:pPr marL="0" indent="0">
              <a:buNone/>
            </a:pPr>
            <a:r>
              <a:rPr lang="en-US" dirty="0"/>
              <a:t>		-Working from </a:t>
            </a:r>
            <a:r>
              <a:rPr lang="en-US" dirty="0" smtClean="0"/>
              <a:t>home; </a:t>
            </a:r>
            <a:r>
              <a:rPr lang="en-US" dirty="0" err="1" smtClean="0"/>
              <a:t>Univ</a:t>
            </a:r>
            <a:r>
              <a:rPr lang="en-US" dirty="0" smtClean="0"/>
              <a:t> instructions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-Research staff seconded to </a:t>
            </a:r>
            <a:r>
              <a:rPr lang="en-US" dirty="0" err="1"/>
              <a:t>Covid</a:t>
            </a:r>
            <a:r>
              <a:rPr lang="en-US" dirty="0"/>
              <a:t>-related care</a:t>
            </a:r>
          </a:p>
          <a:p>
            <a:r>
              <a:rPr lang="en-US" dirty="0"/>
              <a:t>3. High-risk patient cohort: Reluctance to embark on pregnancy?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1" y="1483448"/>
            <a:ext cx="4825160" cy="6088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</a:t>
            </a:r>
            <a:r>
              <a:rPr lang="en-US" sz="2800" b="1" dirty="0" smtClean="0"/>
              <a:t>Solutions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1" y="2326183"/>
            <a:ext cx="4825159" cy="430974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CAN</a:t>
            </a:r>
            <a:r>
              <a:rPr lang="en-US" dirty="0" smtClean="0"/>
              <a:t> we do?</a:t>
            </a:r>
          </a:p>
          <a:p>
            <a:r>
              <a:rPr lang="en-US" dirty="0" smtClean="0"/>
              <a:t>-Introductory Telephone consults</a:t>
            </a:r>
          </a:p>
          <a:p>
            <a:pPr marL="0" indent="0">
              <a:buNone/>
            </a:pPr>
            <a:r>
              <a:rPr lang="en-US" dirty="0" smtClean="0"/>
              <a:t>     -Safety assessment for individual sites</a:t>
            </a:r>
          </a:p>
          <a:p>
            <a:pPr marL="0" indent="0">
              <a:buNone/>
            </a:pPr>
            <a:r>
              <a:rPr lang="en-US" dirty="0" smtClean="0"/>
              <a:t>-’</a:t>
            </a:r>
            <a:r>
              <a:rPr lang="en-US" dirty="0" err="1" smtClean="0"/>
              <a:t>Covid</a:t>
            </a:r>
            <a:r>
              <a:rPr lang="en-US" dirty="0" smtClean="0"/>
              <a:t> return to work on-line training module (hand-washing, C-19 precautions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Time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19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1972"/>
            <a:ext cx="9511418" cy="728480"/>
          </a:xfrm>
        </p:spPr>
        <p:txBody>
          <a:bodyPr/>
          <a:lstStyle/>
          <a:p>
            <a:r>
              <a:rPr lang="en-US" dirty="0" smtClean="0"/>
              <a:t>COVID-19-related challenges &amp;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483448"/>
            <a:ext cx="5522911" cy="576262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sz="2800" b="1" dirty="0" smtClean="0"/>
              <a:t>Challenges</a:t>
            </a:r>
            <a:endParaRPr lang="en-IE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2340381"/>
            <a:ext cx="5522911" cy="42955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Dominance </a:t>
            </a:r>
            <a:r>
              <a:rPr lang="en-US" dirty="0"/>
              <a:t>of Covid-19 in hospital setting</a:t>
            </a:r>
          </a:p>
          <a:p>
            <a:r>
              <a:rPr lang="en-US" dirty="0" smtClean="0"/>
              <a:t>Effect </a:t>
            </a:r>
            <a:r>
              <a:rPr lang="en-US" dirty="0"/>
              <a:t>of pandemic effect on staffing: </a:t>
            </a:r>
          </a:p>
          <a:p>
            <a:pPr marL="0" indent="0">
              <a:buNone/>
            </a:pPr>
            <a:r>
              <a:rPr lang="en-US" dirty="0"/>
              <a:t>		-Working from </a:t>
            </a:r>
            <a:r>
              <a:rPr lang="en-US" dirty="0" smtClean="0"/>
              <a:t>home; </a:t>
            </a:r>
            <a:r>
              <a:rPr lang="en-US" dirty="0" err="1" smtClean="0"/>
              <a:t>Univ</a:t>
            </a:r>
            <a:r>
              <a:rPr lang="en-US" dirty="0" smtClean="0"/>
              <a:t> instructions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-Research staff seconded to </a:t>
            </a:r>
            <a:r>
              <a:rPr lang="en-US" dirty="0" err="1"/>
              <a:t>Covid</a:t>
            </a:r>
            <a:r>
              <a:rPr lang="en-US" dirty="0"/>
              <a:t>-related care</a:t>
            </a:r>
          </a:p>
          <a:p>
            <a:r>
              <a:rPr lang="en-US" dirty="0"/>
              <a:t>3. High-risk patient cohort: Reluctance to embark on pregnancy?</a:t>
            </a:r>
          </a:p>
          <a:p>
            <a:r>
              <a:rPr lang="en-US" dirty="0"/>
              <a:t>4. Risk assessment: Avoidance of research-only hospital visits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1" y="1483448"/>
            <a:ext cx="4825160" cy="6088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</a:t>
            </a:r>
            <a:r>
              <a:rPr lang="en-US" sz="2800" b="1" dirty="0" smtClean="0"/>
              <a:t>Solutions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1" y="2326183"/>
            <a:ext cx="4825159" cy="430974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CAN</a:t>
            </a:r>
            <a:r>
              <a:rPr lang="en-US" dirty="0" smtClean="0"/>
              <a:t> we do?</a:t>
            </a:r>
          </a:p>
          <a:p>
            <a:r>
              <a:rPr lang="en-US" dirty="0" smtClean="0"/>
              <a:t>-Introductory Telephone consults</a:t>
            </a:r>
          </a:p>
          <a:p>
            <a:pPr marL="0" indent="0">
              <a:buNone/>
            </a:pPr>
            <a:r>
              <a:rPr lang="en-US" dirty="0" smtClean="0"/>
              <a:t>     -Safety assessment for individual sites</a:t>
            </a:r>
          </a:p>
          <a:p>
            <a:pPr marL="0" indent="0">
              <a:buNone/>
            </a:pPr>
            <a:r>
              <a:rPr lang="en-US" dirty="0" smtClean="0"/>
              <a:t>-’</a:t>
            </a:r>
            <a:r>
              <a:rPr lang="en-US" dirty="0" err="1" smtClean="0"/>
              <a:t>Covid</a:t>
            </a:r>
            <a:r>
              <a:rPr lang="en-US" dirty="0" smtClean="0"/>
              <a:t> return to work on-line training module (hand-washing; C-19 precautions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All research assessments aligned with clinically-indicated visits</a:t>
            </a:r>
          </a:p>
          <a:p>
            <a:r>
              <a:rPr lang="en-US" dirty="0" err="1" smtClean="0"/>
              <a:t>Rationalisation</a:t>
            </a:r>
            <a:r>
              <a:rPr lang="en-US" dirty="0" smtClean="0"/>
              <a:t> of some study assessments &amp; Pharmacy visits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89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1972"/>
            <a:ext cx="9511418" cy="728480"/>
          </a:xfrm>
        </p:spPr>
        <p:txBody>
          <a:bodyPr/>
          <a:lstStyle/>
          <a:p>
            <a:r>
              <a:rPr lang="en-US" dirty="0" smtClean="0"/>
              <a:t>COVID-19-related challenges &amp;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483448"/>
            <a:ext cx="5522911" cy="576262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sz="2800" b="1" dirty="0" smtClean="0"/>
              <a:t>Challenges</a:t>
            </a:r>
            <a:endParaRPr lang="en-IE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2340381"/>
            <a:ext cx="5522911" cy="42955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Dominance </a:t>
            </a:r>
            <a:r>
              <a:rPr lang="en-US" dirty="0"/>
              <a:t>of Covid-19 in hospital setting</a:t>
            </a:r>
          </a:p>
          <a:p>
            <a:r>
              <a:rPr lang="en-US" dirty="0" smtClean="0"/>
              <a:t>Effect </a:t>
            </a:r>
            <a:r>
              <a:rPr lang="en-US" dirty="0"/>
              <a:t>of pandemic effect on staffing: </a:t>
            </a:r>
          </a:p>
          <a:p>
            <a:pPr marL="0" indent="0">
              <a:buNone/>
            </a:pPr>
            <a:r>
              <a:rPr lang="en-US" dirty="0"/>
              <a:t>		-Working from </a:t>
            </a:r>
            <a:r>
              <a:rPr lang="en-US" dirty="0" smtClean="0"/>
              <a:t>home; </a:t>
            </a:r>
            <a:r>
              <a:rPr lang="en-US" dirty="0" err="1" smtClean="0"/>
              <a:t>Univ</a:t>
            </a:r>
            <a:r>
              <a:rPr lang="en-US" dirty="0" smtClean="0"/>
              <a:t> instructions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-Research staff seconded to </a:t>
            </a:r>
            <a:r>
              <a:rPr lang="en-US" dirty="0" err="1"/>
              <a:t>Covid</a:t>
            </a:r>
            <a:r>
              <a:rPr lang="en-US" dirty="0"/>
              <a:t>-related care</a:t>
            </a:r>
          </a:p>
          <a:p>
            <a:r>
              <a:rPr lang="en-US" dirty="0"/>
              <a:t>3. High-risk patient cohort: Reluctance to embark on pregnancy?</a:t>
            </a:r>
          </a:p>
          <a:p>
            <a:r>
              <a:rPr lang="en-US" dirty="0"/>
              <a:t>4. Risk assessment: Avoidance of research-only hospital visits</a:t>
            </a:r>
          </a:p>
          <a:p>
            <a:r>
              <a:rPr lang="en-US" dirty="0"/>
              <a:t>5. Monitoring</a:t>
            </a:r>
            <a:endParaRPr lang="en-IE" dirty="0"/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1" y="1483448"/>
            <a:ext cx="4825160" cy="6088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</a:t>
            </a:r>
            <a:r>
              <a:rPr lang="en-US" sz="2800" b="1" dirty="0" smtClean="0"/>
              <a:t>Solutions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1" y="2326183"/>
            <a:ext cx="4825159" cy="4309747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CAN</a:t>
            </a:r>
            <a:r>
              <a:rPr lang="en-US" dirty="0" smtClean="0"/>
              <a:t> we do?</a:t>
            </a:r>
          </a:p>
          <a:p>
            <a:r>
              <a:rPr lang="en-US" dirty="0" smtClean="0"/>
              <a:t>-Introductory Telephone consults</a:t>
            </a:r>
          </a:p>
          <a:p>
            <a:pPr marL="0" indent="0">
              <a:buNone/>
            </a:pPr>
            <a:r>
              <a:rPr lang="en-US" dirty="0" smtClean="0"/>
              <a:t>     -Safety assessment for individual sites</a:t>
            </a:r>
          </a:p>
          <a:p>
            <a:pPr marL="0" indent="0">
              <a:buNone/>
            </a:pPr>
            <a:r>
              <a:rPr lang="en-US" dirty="0" smtClean="0"/>
              <a:t>-’</a:t>
            </a:r>
            <a:r>
              <a:rPr lang="en-US" dirty="0" err="1" smtClean="0"/>
              <a:t>Covid</a:t>
            </a:r>
            <a:r>
              <a:rPr lang="en-US" dirty="0" smtClean="0"/>
              <a:t> return to work on-line training module (hand-washing; C-19 precautions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All research assessments aligned with clinically-indicated visits</a:t>
            </a:r>
          </a:p>
          <a:p>
            <a:r>
              <a:rPr lang="en-US" dirty="0" err="1" smtClean="0"/>
              <a:t>Rationalisation</a:t>
            </a:r>
            <a:r>
              <a:rPr lang="en-US" dirty="0" smtClean="0"/>
              <a:t> of some study assessments</a:t>
            </a:r>
          </a:p>
          <a:p>
            <a:r>
              <a:rPr lang="en-US" dirty="0" smtClean="0"/>
              <a:t>Monitoring: Not HSE employees; MOU allows </a:t>
            </a:r>
            <a:r>
              <a:rPr lang="en-US" dirty="0" err="1" smtClean="0"/>
              <a:t>Univ</a:t>
            </a:r>
            <a:r>
              <a:rPr lang="en-US" dirty="0" smtClean="0"/>
              <a:t> employees to access patient records on site, but not remotely. </a:t>
            </a:r>
            <a:r>
              <a:rPr lang="en-US" dirty="0" err="1" smtClean="0"/>
              <a:t>Hosp</a:t>
            </a:r>
            <a:r>
              <a:rPr lang="en-US" dirty="0" smtClean="0"/>
              <a:t> will allow </a:t>
            </a:r>
            <a:r>
              <a:rPr lang="en-US" dirty="0" err="1" smtClean="0"/>
              <a:t>Univ</a:t>
            </a:r>
            <a:r>
              <a:rPr lang="en-US" dirty="0" smtClean="0"/>
              <a:t> employees to attend </a:t>
            </a:r>
            <a:r>
              <a:rPr lang="en-US" dirty="0" err="1" smtClean="0"/>
              <a:t>hosp</a:t>
            </a:r>
            <a:r>
              <a:rPr lang="en-US" dirty="0" smtClean="0"/>
              <a:t> but </a:t>
            </a:r>
            <a:r>
              <a:rPr lang="en-US" dirty="0" err="1" smtClean="0"/>
              <a:t>univ</a:t>
            </a:r>
            <a:r>
              <a:rPr lang="en-US" dirty="0" smtClean="0"/>
              <a:t> will not</a:t>
            </a:r>
          </a:p>
          <a:p>
            <a:pPr marL="0" indent="0">
              <a:buNone/>
            </a:pPr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41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fbreathnach@rcsi.com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70" y="0"/>
            <a:ext cx="4536350" cy="353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20" y="2642062"/>
            <a:ext cx="5621251" cy="42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3212976"/>
            <a:ext cx="8545512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Investigating the role of early low-dose aspirin in diabetes: A phase III </a:t>
            </a:r>
            <a:r>
              <a:rPr lang="en-US" b="1" dirty="0" err="1"/>
              <a:t>multicentre</a:t>
            </a:r>
            <a:r>
              <a:rPr lang="en-US" b="1" dirty="0"/>
              <a:t> double-blinded placebo-controlled </a:t>
            </a:r>
            <a:r>
              <a:rPr lang="en-US" b="1" dirty="0" err="1"/>
              <a:t>randomised</a:t>
            </a:r>
            <a:r>
              <a:rPr lang="en-US" b="1" dirty="0"/>
              <a:t> trial of low-dose aspirin initiated in the first trimester of diabetes </a:t>
            </a:r>
            <a:r>
              <a:rPr lang="en-US" b="1" dirty="0" smtClean="0"/>
              <a:t>pregnancy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												HRB DIFA 2017 </a:t>
            </a:r>
            <a:endParaRPr lang="en-US" b="1" dirty="0"/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7" y="887665"/>
            <a:ext cx="5518289" cy="2083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19" y="5499463"/>
            <a:ext cx="3325181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937086" y="398304"/>
            <a:ext cx="4473575" cy="639762"/>
          </a:xfrm>
        </p:spPr>
        <p:txBody>
          <a:bodyPr/>
          <a:lstStyle/>
          <a:p>
            <a:pPr algn="ctr" eaLnBrk="1" hangingPunct="1"/>
            <a:r>
              <a:rPr lang="en-IE" altLang="en-US" sz="2800" dirty="0">
                <a:solidFill>
                  <a:srgbClr val="2F5B41"/>
                </a:solidFill>
                <a:latin typeface="Arial" charset="0"/>
                <a:cs typeface="Arial" charset="0"/>
              </a:rPr>
              <a:t>HRB-MBCTN Network Partners </a:t>
            </a:r>
            <a:endParaRPr lang="en-IE" altLang="en-US" sz="3200" dirty="0">
              <a:latin typeface="Arial" charset="0"/>
              <a:cs typeface="Arial" charset="0"/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32" y="3369099"/>
            <a:ext cx="1000217" cy="61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43" y="2515306"/>
            <a:ext cx="1876547" cy="7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20833"/>
          <a:stretch>
            <a:fillRect/>
          </a:stretch>
        </p:blipFill>
        <p:spPr bwMode="auto">
          <a:xfrm>
            <a:off x="3259491" y="2542102"/>
            <a:ext cx="1111119" cy="6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D:\work 2017\HRB CRCI\ppt slide deck\HRB-logo-new-2016-500x330.jpg">
            <a:extLst>
              <a:ext uri="{FF2B5EF4-FFF2-40B4-BE49-F238E27FC236}">
                <a16:creationId xmlns:a16="http://schemas.microsoft.com/office/drawing/2014/main" id="{61764693-4AB1-4569-A9A2-AD4B8A48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8898" t="23717" r="8321" b="23020"/>
          <a:stretch>
            <a:fillRect/>
          </a:stretch>
        </p:blipFill>
        <p:spPr bwMode="auto">
          <a:xfrm>
            <a:off x="9267798" y="424784"/>
            <a:ext cx="874897" cy="495376"/>
          </a:xfrm>
          <a:prstGeom prst="rect">
            <a:avLst/>
          </a:prstGeom>
          <a:noFill/>
        </p:spPr>
      </p:pic>
      <p:pic>
        <p:nvPicPr>
          <p:cNvPr id="21" name="Content Placeholder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00" y="5639826"/>
            <a:ext cx="736928" cy="6801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23" y="4634241"/>
            <a:ext cx="683158" cy="11659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05" y="3654902"/>
            <a:ext cx="422466" cy="820336"/>
          </a:xfrm>
          <a:prstGeom prst="rect">
            <a:avLst/>
          </a:prstGeom>
        </p:spPr>
      </p:pic>
      <p:pic>
        <p:nvPicPr>
          <p:cNvPr id="30" name="Picture 29" descr="colour cres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83" y="5046288"/>
            <a:ext cx="634805" cy="9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8431"/>
          <a:stretch/>
        </p:blipFill>
        <p:spPr>
          <a:xfrm>
            <a:off x="3316869" y="5511708"/>
            <a:ext cx="1087317" cy="8876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/>
        </p:blipFill>
        <p:spPr>
          <a:xfrm>
            <a:off x="2478656" y="4463068"/>
            <a:ext cx="1360530" cy="7541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83" y="1046548"/>
            <a:ext cx="1523176" cy="580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5" y="1046566"/>
            <a:ext cx="929453" cy="8055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63" y="1571490"/>
            <a:ext cx="1166152" cy="5612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05" y="1716166"/>
            <a:ext cx="1062732" cy="6695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/>
          <a:stretch/>
        </p:blipFill>
        <p:spPr>
          <a:xfrm>
            <a:off x="2513810" y="3359036"/>
            <a:ext cx="1218607" cy="890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86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26" y="1179717"/>
            <a:ext cx="3598912" cy="479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8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46654"/>
            <a:ext cx="10515600" cy="974148"/>
          </a:xfrm>
        </p:spPr>
        <p:txBody>
          <a:bodyPr/>
          <a:lstStyle/>
          <a:p>
            <a:r>
              <a:rPr lang="en-IE" dirty="0" smtClean="0"/>
              <a:t>		</a:t>
            </a:r>
            <a:r>
              <a:rPr lang="en-IE" dirty="0"/>
              <a:t>	</a:t>
            </a:r>
            <a:r>
              <a:rPr lang="en-IE" dirty="0" smtClean="0"/>
              <a:t>     </a:t>
            </a:r>
            <a:r>
              <a:rPr lang="en-IE" sz="3200" dirty="0" smtClean="0">
                <a:cs typeface="Adobe Devanagari" panose="02040503050201020203" pitchFamily="18" charset="0"/>
              </a:rPr>
              <a:t>Timeline</a:t>
            </a:r>
            <a:endParaRPr lang="en-US" dirty="0">
              <a:cs typeface="Adobe Devanagari" panose="02040503050201020203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177800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Nov </a:t>
            </a:r>
            <a:r>
              <a:rPr lang="en-IE" sz="2000" b="1" dirty="0">
                <a:latin typeface="+mj-lt"/>
              </a:rPr>
              <a:t>2014 </a:t>
            </a:r>
            <a:endParaRPr lang="en-US" sz="1400" b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7"/>
            <a:ext cx="3207327" cy="1173816"/>
          </a:xfrm>
          <a:prstGeom prst="rect">
            <a:avLst/>
          </a:prstGeom>
        </p:spPr>
      </p:pic>
      <p:sp>
        <p:nvSpPr>
          <p:cNvPr id="24" name="Content Placeholder 12"/>
          <p:cNvSpPr txBox="1">
            <a:spLocks/>
          </p:cNvSpPr>
          <p:nvPr/>
        </p:nvSpPr>
        <p:spPr>
          <a:xfrm>
            <a:off x="4454236" y="2443017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 2015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2994891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June 2015 </a:t>
            </a:r>
            <a:endParaRPr lang="en-US" sz="1400" b="1" dirty="0">
              <a:latin typeface="+mj-lt"/>
            </a:endParaRPr>
          </a:p>
        </p:txBody>
      </p:sp>
      <p:sp>
        <p:nvSpPr>
          <p:cNvPr id="26" name="Content Placeholder 12"/>
          <p:cNvSpPr>
            <a:spLocks noGrp="1"/>
          </p:cNvSpPr>
          <p:nvPr>
            <p:ph sz="half" idx="2"/>
          </p:nvPr>
        </p:nvSpPr>
        <p:spPr>
          <a:xfrm>
            <a:off x="4454236" y="3713929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Jun 2016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4727" y="1773926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HPRA approval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pilot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6162" y="2458020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Ethics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pilot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7764" y="2877126"/>
            <a:ext cx="316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CTA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pilot completed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recruitment began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269" y="3607817"/>
            <a:ext cx="400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 of sponsorship for </a:t>
            </a: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RCT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RCSI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436236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Jul 2016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4727" y="4358286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DIFA application submitted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12"/>
          <p:cNvSpPr txBox="1">
            <a:spLocks/>
          </p:cNvSpPr>
          <p:nvPr/>
        </p:nvSpPr>
        <p:spPr>
          <a:xfrm>
            <a:off x="4454236" y="5040603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Nov 2016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6161" y="4934491"/>
            <a:ext cx="316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to reviewers on submitted DIFA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5763589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Dec 2016</a:t>
            </a:r>
            <a:endParaRPr lang="en-US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4727" y="5759515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Patient 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Visit for Pilot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1538943"/>
            <a:ext cx="0" cy="5083530"/>
          </a:xfrm>
          <a:prstGeom prst="line">
            <a:avLst/>
          </a:prstGeom>
          <a:ln w="38100">
            <a:solidFill>
              <a:srgbClr val="3F9CA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14667" r="35604" b="52400"/>
          <a:stretch/>
        </p:blipFill>
        <p:spPr>
          <a:xfrm>
            <a:off x="1775957" y="2428570"/>
            <a:ext cx="365760" cy="3927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14667" r="35604" b="52400"/>
          <a:stretch/>
        </p:blipFill>
        <p:spPr>
          <a:xfrm>
            <a:off x="10157957" y="1736336"/>
            <a:ext cx="365760" cy="3927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64" y="5338041"/>
            <a:ext cx="873197" cy="12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4" grpId="0" animBg="1"/>
      <p:bldP spid="25" grpId="0" uiExpand="1" build="p" animBg="1"/>
      <p:bldP spid="26" grpId="0" uiExpand="1" build="p" animBg="1"/>
      <p:bldP spid="27" grpId="0"/>
      <p:bldP spid="28" grpId="0"/>
      <p:bldP spid="29" grpId="0"/>
      <p:bldP spid="30" grpId="0"/>
      <p:bldP spid="31" grpId="0" uiExpand="1" build="p" animBg="1"/>
      <p:bldP spid="32" grpId="0"/>
      <p:bldP spid="33" grpId="0" animBg="1"/>
      <p:bldP spid="34" grpId="0"/>
      <p:bldP spid="35" grpId="0" uiExpand="1" build="p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148"/>
          </a:xfrm>
        </p:spPr>
        <p:txBody>
          <a:bodyPr/>
          <a:lstStyle/>
          <a:p>
            <a:r>
              <a:rPr lang="en-IE" dirty="0" smtClean="0"/>
              <a:t>		</a:t>
            </a:r>
            <a:r>
              <a:rPr lang="en-IE" dirty="0"/>
              <a:t>	</a:t>
            </a:r>
            <a:r>
              <a:rPr lang="en-IE" dirty="0" smtClean="0"/>
              <a:t>     </a:t>
            </a:r>
            <a:r>
              <a:rPr lang="en-IE" sz="3200" dirty="0" smtClean="0">
                <a:cs typeface="Adobe Devanagari" panose="02040503050201020203" pitchFamily="18" charset="0"/>
              </a:rPr>
              <a:t>Timeline</a:t>
            </a:r>
            <a:endParaRPr lang="en-US" dirty="0">
              <a:cs typeface="Adobe Devanagari" panose="02040503050201020203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177800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Mar 2017</a:t>
            </a:r>
            <a:endParaRPr lang="en-US" sz="1400" b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7"/>
            <a:ext cx="3207327" cy="1173816"/>
          </a:xfrm>
          <a:prstGeom prst="rect">
            <a:avLst/>
          </a:prstGeom>
        </p:spPr>
      </p:pic>
      <p:sp>
        <p:nvSpPr>
          <p:cNvPr id="24" name="Content Placeholder 12"/>
          <p:cNvSpPr txBox="1">
            <a:spLocks/>
          </p:cNvSpPr>
          <p:nvPr/>
        </p:nvSpPr>
        <p:spPr>
          <a:xfrm>
            <a:off x="4454236" y="2443017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000" b="1" dirty="0" smtClean="0">
                <a:latin typeface="+mj-lt"/>
              </a:rPr>
              <a:t>Jul 2017</a:t>
            </a:r>
            <a:endParaRPr lang="en-US" sz="1400" b="1" dirty="0">
              <a:latin typeface="+mj-lt"/>
            </a:endParaRPr>
          </a:p>
        </p:txBody>
      </p:sp>
      <p:sp>
        <p:nvSpPr>
          <p:cNvPr id="2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2994891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Aug 2017</a:t>
            </a:r>
            <a:endParaRPr lang="en-US" sz="1400" b="1" dirty="0">
              <a:latin typeface="+mj-lt"/>
            </a:endParaRPr>
          </a:p>
        </p:txBody>
      </p:sp>
      <p:sp>
        <p:nvSpPr>
          <p:cNvPr id="26" name="Content Placeholder 12"/>
          <p:cNvSpPr>
            <a:spLocks noGrp="1"/>
          </p:cNvSpPr>
          <p:nvPr>
            <p:ph sz="half" idx="2"/>
          </p:nvPr>
        </p:nvSpPr>
        <p:spPr>
          <a:xfrm>
            <a:off x="4454236" y="3858307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Nov 2017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4727" y="1773926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DIFA Grant awarded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37764" y="3030168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Grant Contract </a:t>
            </a:r>
            <a:r>
              <a:rPr lang="en-IE" dirty="0"/>
              <a:t>with HRB signed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74504" y="3882857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Pilot Data MD submitted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7267" y="2289874"/>
            <a:ext cx="400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/>
              <a:t>Start </a:t>
            </a:r>
            <a:r>
              <a:rPr lang="en-IE" b="1" dirty="0"/>
              <a:t>of RCSI sponsorship Office involvement </a:t>
            </a:r>
            <a:endParaRPr lang="en-US" b="1" dirty="0"/>
          </a:p>
        </p:txBody>
      </p:sp>
      <p:sp>
        <p:nvSpPr>
          <p:cNvPr id="31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444257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June 2018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4726" y="4138015"/>
            <a:ext cx="438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IE" b="1" dirty="0"/>
              <a:t>HPRA approval for main </a:t>
            </a:r>
            <a:r>
              <a:rPr lang="en-IE" b="1" dirty="0" smtClean="0"/>
              <a:t>study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IE" b="1" dirty="0" smtClean="0"/>
              <a:t>Ethics approval for main study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IE" dirty="0" smtClean="0"/>
              <a:t>Issue raised by RCSI over indemnity - </a:t>
            </a:r>
            <a:r>
              <a:rPr lang="en-IE" b="1" dirty="0" smtClean="0"/>
              <a:t>change in sponsor required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3" name="Content Placeholder 12"/>
          <p:cNvSpPr txBox="1">
            <a:spLocks/>
          </p:cNvSpPr>
          <p:nvPr/>
        </p:nvSpPr>
        <p:spPr>
          <a:xfrm>
            <a:off x="4454236" y="5040603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000" b="1" dirty="0">
                <a:latin typeface="+mj-lt"/>
              </a:rPr>
              <a:t>Jan </a:t>
            </a:r>
            <a:r>
              <a:rPr lang="en-IE" sz="2000" b="1" dirty="0" smtClean="0">
                <a:latin typeface="+mj-lt"/>
              </a:rPr>
              <a:t>2019</a:t>
            </a:r>
            <a:endParaRPr lang="en-US" sz="1400" b="1" dirty="0">
              <a:latin typeface="+mj-lt"/>
            </a:endParaRPr>
          </a:p>
        </p:txBody>
      </p:sp>
      <p:sp>
        <p:nvSpPr>
          <p:cNvPr id="3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5763589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May 2019</a:t>
            </a:r>
            <a:endParaRPr lang="en-US" sz="1400" b="1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1538943"/>
            <a:ext cx="0" cy="5083530"/>
          </a:xfrm>
          <a:prstGeom prst="line">
            <a:avLst/>
          </a:prstGeom>
          <a:ln w="38100">
            <a:solidFill>
              <a:srgbClr val="3F9CA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7268" y="4969012"/>
            <a:ext cx="400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/>
              <a:t>Notification to HRB of change in sponsor from RCSI to Rotunda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04726" y="5671810"/>
            <a:ext cx="383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Approval by HRB of change in sponsor from RCSI to Rotunda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14667" r="35604" b="52400"/>
          <a:stretch/>
        </p:blipFill>
        <p:spPr>
          <a:xfrm>
            <a:off x="11170920" y="4005732"/>
            <a:ext cx="365760" cy="3927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14667" r="35604" b="52400"/>
          <a:stretch/>
        </p:blipFill>
        <p:spPr>
          <a:xfrm>
            <a:off x="11458825" y="5804904"/>
            <a:ext cx="365760" cy="3927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10924096" y="3129664"/>
            <a:ext cx="580445" cy="189724"/>
            <a:chOff x="10820729" y="3129664"/>
            <a:chExt cx="580445" cy="189724"/>
          </a:xfrm>
        </p:grpSpPr>
        <p:grpSp>
          <p:nvGrpSpPr>
            <p:cNvPr id="37" name="Group 36"/>
            <p:cNvGrpSpPr/>
            <p:nvPr/>
          </p:nvGrpSpPr>
          <p:grpSpPr>
            <a:xfrm>
              <a:off x="10820729" y="3129664"/>
              <a:ext cx="350191" cy="189724"/>
              <a:chOff x="460407" y="2726413"/>
              <a:chExt cx="589499" cy="319375"/>
            </a:xfrm>
          </p:grpSpPr>
          <p:sp>
            <p:nvSpPr>
              <p:cNvPr id="38" name="Rectangle 37"/>
              <p:cNvSpPr/>
              <p:nvPr/>
            </p:nvSpPr>
            <p:spPr>
              <a:xfrm rot="18197261">
                <a:off x="635095" y="2551725"/>
                <a:ext cx="138896" cy="488272"/>
              </a:xfrm>
              <a:prstGeom prst="rect">
                <a:avLst/>
              </a:prstGeom>
              <a:solidFill>
                <a:srgbClr val="3F9CA3"/>
              </a:solidFill>
              <a:ln>
                <a:solidFill>
                  <a:srgbClr val="3F9C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7400306" flipH="1">
                <a:off x="905222" y="2901104"/>
                <a:ext cx="138897" cy="150471"/>
              </a:xfrm>
              <a:prstGeom prst="triangle">
                <a:avLst/>
              </a:prstGeom>
              <a:solidFill>
                <a:srgbClr val="3F9CA3"/>
              </a:solidFill>
              <a:ln>
                <a:solidFill>
                  <a:srgbClr val="3F9C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1167936" y="3316199"/>
              <a:ext cx="233238" cy="0"/>
            </a:xfrm>
            <a:prstGeom prst="line">
              <a:avLst/>
            </a:prstGeom>
            <a:ln w="12700">
              <a:solidFill>
                <a:srgbClr val="3F9C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7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4" grpId="0" animBg="1"/>
      <p:bldP spid="25" grpId="0" uiExpand="1" build="p" animBg="1"/>
      <p:bldP spid="26" grpId="0" uiExpand="1" build="p" animBg="1"/>
      <p:bldP spid="27" grpId="0"/>
      <p:bldP spid="28" grpId="0"/>
      <p:bldP spid="29" grpId="0"/>
      <p:bldP spid="30" grpId="0"/>
      <p:bldP spid="31" grpId="0" uiExpand="1" build="p" animBg="1"/>
      <p:bldP spid="32" grpId="0"/>
      <p:bldP spid="33" grpId="0" animBg="1"/>
      <p:bldP spid="35" grpId="0" uiExpand="1" build="p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148"/>
          </a:xfrm>
        </p:spPr>
        <p:txBody>
          <a:bodyPr/>
          <a:lstStyle/>
          <a:p>
            <a:r>
              <a:rPr lang="en-IE" dirty="0" smtClean="0"/>
              <a:t>		</a:t>
            </a:r>
            <a:r>
              <a:rPr lang="en-IE" dirty="0"/>
              <a:t>	</a:t>
            </a:r>
            <a:r>
              <a:rPr lang="en-IE" dirty="0" smtClean="0"/>
              <a:t>     </a:t>
            </a:r>
            <a:r>
              <a:rPr lang="en-IE" sz="3200" dirty="0" smtClean="0">
                <a:cs typeface="Adobe Devanagari" panose="02040503050201020203" pitchFamily="18" charset="0"/>
              </a:rPr>
              <a:t>Timeline</a:t>
            </a:r>
            <a:endParaRPr lang="en-US" dirty="0">
              <a:cs typeface="Adobe Devanagari" panose="02040503050201020203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177800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Jun 2019</a:t>
            </a:r>
            <a:endParaRPr lang="en-US" sz="2000" b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7"/>
            <a:ext cx="3207327" cy="1173816"/>
          </a:xfrm>
          <a:prstGeom prst="rect">
            <a:avLst/>
          </a:prstGeom>
        </p:spPr>
      </p:pic>
      <p:sp>
        <p:nvSpPr>
          <p:cNvPr id="24" name="Content Placeholder 12"/>
          <p:cNvSpPr txBox="1">
            <a:spLocks/>
          </p:cNvSpPr>
          <p:nvPr/>
        </p:nvSpPr>
        <p:spPr>
          <a:xfrm>
            <a:off x="4454236" y="2443017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000" b="1" dirty="0" smtClean="0">
                <a:latin typeface="+mj-lt"/>
              </a:rPr>
              <a:t>Aug 2019</a:t>
            </a:r>
            <a:endParaRPr lang="en-US" sz="1400" b="1" dirty="0">
              <a:latin typeface="+mj-lt"/>
            </a:endParaRPr>
          </a:p>
        </p:txBody>
      </p:sp>
      <p:sp>
        <p:nvSpPr>
          <p:cNvPr id="2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3059059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Oct 2019</a:t>
            </a:r>
            <a:endParaRPr lang="en-US" sz="1400" b="1" dirty="0">
              <a:latin typeface="+mj-lt"/>
            </a:endParaRPr>
          </a:p>
        </p:txBody>
      </p:sp>
      <p:sp>
        <p:nvSpPr>
          <p:cNvPr id="26" name="Content Placeholder 12"/>
          <p:cNvSpPr>
            <a:spLocks noGrp="1"/>
          </p:cNvSpPr>
          <p:nvPr>
            <p:ph sz="half" idx="2"/>
          </p:nvPr>
        </p:nvSpPr>
        <p:spPr>
          <a:xfrm>
            <a:off x="4454236" y="3858307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Nov 2019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4727" y="1822076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SCA approval for main study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63182" y="3737752"/>
            <a:ext cx="3124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Calibri" panose="020F0502020204030204" pitchFamily="34" charset="0"/>
              <a:buChar char="‐"/>
            </a:pPr>
            <a:r>
              <a:rPr lang="en-IE" dirty="0"/>
              <a:t>Extension of SCA indemnity to university </a:t>
            </a:r>
            <a:r>
              <a:rPr lang="en-IE" dirty="0" smtClean="0"/>
              <a:t>partners</a:t>
            </a:r>
          </a:p>
          <a:p>
            <a:pPr marL="285750" indent="-285750" algn="r">
              <a:buFont typeface="Calibri" panose="020F0502020204030204" pitchFamily="34" charset="0"/>
              <a:buChar char="‐"/>
            </a:pPr>
            <a:r>
              <a:rPr lang="en-IE" b="1" dirty="0" smtClean="0"/>
              <a:t>Coombe </a:t>
            </a:r>
            <a:r>
              <a:rPr lang="en-IE" dirty="0" smtClean="0"/>
              <a:t>CTA signed</a:t>
            </a:r>
            <a:endParaRPr lang="en-US" dirty="0"/>
          </a:p>
        </p:txBody>
      </p:sp>
      <p:sp>
        <p:nvSpPr>
          <p:cNvPr id="31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4442570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23 Dec 2019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0561" y="2453635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/>
              <a:t>Rotunda </a:t>
            </a:r>
            <a:r>
              <a:rPr lang="en-IE" dirty="0" smtClean="0"/>
              <a:t>CTA signed</a:t>
            </a:r>
            <a:endParaRPr lang="en-US" dirty="0"/>
          </a:p>
        </p:txBody>
      </p:sp>
      <p:sp>
        <p:nvSpPr>
          <p:cNvPr id="33" name="Content Placeholder 12"/>
          <p:cNvSpPr txBox="1">
            <a:spLocks/>
          </p:cNvSpPr>
          <p:nvPr/>
        </p:nvSpPr>
        <p:spPr>
          <a:xfrm>
            <a:off x="4454236" y="5040603"/>
            <a:ext cx="1641764" cy="434109"/>
          </a:xfrm>
          <a:prstGeom prst="rect">
            <a:avLst/>
          </a:prstGeom>
          <a:solidFill>
            <a:srgbClr val="C6C3D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000" b="1" dirty="0" smtClean="0">
                <a:latin typeface="+mj-lt"/>
              </a:rPr>
              <a:t>May 2020</a:t>
            </a:r>
            <a:endParaRPr lang="en-US" sz="20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1092" y="4466026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First patient recruited</a:t>
            </a:r>
            <a:endParaRPr lang="en-US" b="1" dirty="0"/>
          </a:p>
        </p:txBody>
      </p:sp>
      <p:sp>
        <p:nvSpPr>
          <p:cNvPr id="35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5763589"/>
            <a:ext cx="1641764" cy="434109"/>
          </a:xfrm>
          <a:solidFill>
            <a:srgbClr val="C6C3DB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IE" sz="2000" b="1" dirty="0" smtClean="0">
                <a:latin typeface="+mj-lt"/>
              </a:rPr>
              <a:t>Aug 2020</a:t>
            </a:r>
            <a:endParaRPr lang="en-US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6162" y="5072991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/>
              <a:t>Galway</a:t>
            </a:r>
            <a:r>
              <a:rPr lang="en-IE" dirty="0" smtClean="0"/>
              <a:t> CTA signed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1538943"/>
            <a:ext cx="0" cy="5083530"/>
          </a:xfrm>
          <a:prstGeom prst="line">
            <a:avLst/>
          </a:prstGeom>
          <a:ln w="38100">
            <a:solidFill>
              <a:srgbClr val="3F9CA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91093" y="2936346"/>
            <a:ext cx="316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IE" b="1" dirty="0" smtClean="0"/>
              <a:t>NMH</a:t>
            </a:r>
            <a:r>
              <a:rPr lang="en-IE" dirty="0" smtClean="0"/>
              <a:t> CTA signed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IE" b="1" dirty="0" smtClean="0"/>
              <a:t>OLOL </a:t>
            </a:r>
            <a:r>
              <a:rPr lang="en-IE" dirty="0" smtClean="0"/>
              <a:t>CTA signed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33367" y="5776982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Cork</a:t>
            </a:r>
            <a:r>
              <a:rPr lang="en-IE" dirty="0" smtClean="0"/>
              <a:t> CTA signed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41466" r="26552" b="28400"/>
          <a:stretch/>
        </p:blipFill>
        <p:spPr>
          <a:xfrm>
            <a:off x="10034417" y="4385713"/>
            <a:ext cx="755503" cy="7234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03906" y="2528782"/>
            <a:ext cx="237957" cy="237957"/>
            <a:chOff x="1895913" y="2735249"/>
            <a:chExt cx="499628" cy="499628"/>
          </a:xfrm>
        </p:grpSpPr>
        <p:sp>
          <p:nvSpPr>
            <p:cNvPr id="9" name="Cross 8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788237" y="2967184"/>
            <a:ext cx="237957" cy="237957"/>
            <a:chOff x="1895913" y="2735249"/>
            <a:chExt cx="499628" cy="499628"/>
          </a:xfrm>
        </p:grpSpPr>
        <p:sp>
          <p:nvSpPr>
            <p:cNvPr id="43" name="Cross 42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788237" y="3301073"/>
            <a:ext cx="237957" cy="237957"/>
            <a:chOff x="1895913" y="2735249"/>
            <a:chExt cx="499628" cy="499628"/>
          </a:xfrm>
        </p:grpSpPr>
        <p:sp>
          <p:nvSpPr>
            <p:cNvPr id="46" name="Cross 45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89675" y="4383504"/>
            <a:ext cx="237957" cy="237957"/>
            <a:chOff x="1895913" y="2735249"/>
            <a:chExt cx="499628" cy="499628"/>
          </a:xfrm>
        </p:grpSpPr>
        <p:sp>
          <p:nvSpPr>
            <p:cNvPr id="49" name="Cross 48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17054" y="5138678"/>
            <a:ext cx="237957" cy="237957"/>
            <a:chOff x="1895913" y="2735249"/>
            <a:chExt cx="499628" cy="499628"/>
          </a:xfrm>
        </p:grpSpPr>
        <p:sp>
          <p:nvSpPr>
            <p:cNvPr id="52" name="Cross 51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88763" y="5842669"/>
            <a:ext cx="237957" cy="237957"/>
            <a:chOff x="1895913" y="2735249"/>
            <a:chExt cx="499628" cy="499628"/>
          </a:xfrm>
        </p:grpSpPr>
        <p:sp>
          <p:nvSpPr>
            <p:cNvPr id="55" name="Cross 54"/>
            <p:cNvSpPr/>
            <p:nvPr/>
          </p:nvSpPr>
          <p:spPr>
            <a:xfrm>
              <a:off x="1974704" y="2825634"/>
              <a:ext cx="333955" cy="333955"/>
            </a:xfrm>
            <a:prstGeom prst="plus">
              <a:avLst>
                <a:gd name="adj" fmla="val 37844"/>
              </a:avLst>
            </a:prstGeom>
            <a:solidFill>
              <a:srgbClr val="3F9CA3"/>
            </a:solidFill>
            <a:ln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95913" y="2735249"/>
              <a:ext cx="499628" cy="499628"/>
            </a:xfrm>
            <a:prstGeom prst="ellipse">
              <a:avLst/>
            </a:prstGeom>
            <a:noFill/>
            <a:ln w="28575">
              <a:solidFill>
                <a:srgbClr val="3F9C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585341" y="6340097"/>
            <a:ext cx="316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Limerick</a:t>
            </a:r>
            <a:r>
              <a:rPr lang="en-IE" dirty="0" smtClean="0"/>
              <a:t> CTA signed -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4" grpId="0" animBg="1"/>
      <p:bldP spid="25" grpId="0" uiExpand="1" build="p" animBg="1"/>
      <p:bldP spid="26" grpId="0" uiExpand="1" build="p" animBg="1"/>
      <p:bldP spid="27" grpId="0"/>
      <p:bldP spid="30" grpId="0"/>
      <p:bldP spid="31" grpId="0" uiExpand="1" build="p" animBg="1"/>
      <p:bldP spid="32" grpId="0"/>
      <p:bldP spid="33" grpId="0" animBg="1"/>
      <p:bldP spid="34" grpId="0"/>
      <p:bldP spid="35" grpId="0" uiExpand="1" build="p" animBg="1"/>
      <p:bldP spid="36" grpId="0"/>
      <p:bldP spid="20" grpId="0"/>
      <p:bldP spid="22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0595" y="273051"/>
            <a:ext cx="4011084" cy="1162050"/>
          </a:xfrm>
        </p:spPr>
        <p:txBody>
          <a:bodyPr/>
          <a:lstStyle/>
          <a:p>
            <a:r>
              <a:rPr lang="en-US" dirty="0" smtClean="0"/>
              <a:t>RECRUITMENT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18" y="1148261"/>
            <a:ext cx="4762500" cy="4343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0595" y="1446351"/>
            <a:ext cx="4011084" cy="4691064"/>
          </a:xfrm>
        </p:spPr>
        <p:txBody>
          <a:bodyPr/>
          <a:lstStyle/>
          <a:p>
            <a:r>
              <a:rPr lang="en-US" sz="2800" dirty="0" smtClean="0"/>
              <a:t>-Target 360 over 36 months</a:t>
            </a:r>
          </a:p>
          <a:p>
            <a:endParaRPr lang="en-US" sz="2800" dirty="0" smtClean="0"/>
          </a:p>
          <a:p>
            <a:r>
              <a:rPr lang="en-US" sz="2800" dirty="0" smtClean="0"/>
              <a:t>-To date 53 in 12 months</a:t>
            </a:r>
          </a:p>
          <a:p>
            <a:endParaRPr lang="en-US" sz="2800" dirty="0" smtClean="0"/>
          </a:p>
          <a:p>
            <a:r>
              <a:rPr lang="en-US" sz="2800" dirty="0" smtClean="0"/>
              <a:t>-6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7 sites active since Jan 2021</a:t>
            </a:r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46" y="1306286"/>
            <a:ext cx="4740917" cy="34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1972"/>
            <a:ext cx="9511418" cy="728480"/>
          </a:xfrm>
        </p:spPr>
        <p:txBody>
          <a:bodyPr/>
          <a:lstStyle/>
          <a:p>
            <a:r>
              <a:rPr lang="en-US" dirty="0" smtClean="0"/>
              <a:t>COVID-19-related challenges &amp;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483448"/>
            <a:ext cx="5522911" cy="576262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sz="2800" b="1" dirty="0" smtClean="0"/>
              <a:t>Challenges</a:t>
            </a:r>
            <a:endParaRPr lang="en-IE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2340381"/>
            <a:ext cx="5522911" cy="42955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Dominance </a:t>
            </a:r>
            <a:r>
              <a:rPr lang="en-US" dirty="0"/>
              <a:t>of Covid-19 in hospital setting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1" y="1483448"/>
            <a:ext cx="4825160" cy="6088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</a:t>
            </a:r>
            <a:r>
              <a:rPr lang="en-US" sz="2800" b="1" dirty="0" smtClean="0"/>
              <a:t>Solutions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1" y="2326183"/>
            <a:ext cx="4825159" cy="430974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CAN</a:t>
            </a:r>
            <a:r>
              <a:rPr lang="en-US" dirty="0" smtClean="0"/>
              <a:t> we do?</a:t>
            </a:r>
          </a:p>
          <a:p>
            <a:pPr marL="0" indent="0">
              <a:buNone/>
            </a:pPr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45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31972"/>
            <a:ext cx="9511418" cy="728480"/>
          </a:xfrm>
        </p:spPr>
        <p:txBody>
          <a:bodyPr/>
          <a:lstStyle/>
          <a:p>
            <a:r>
              <a:rPr lang="en-US" dirty="0" smtClean="0"/>
              <a:t>COVID-19-related challenges &amp;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1" y="1483448"/>
            <a:ext cx="5522911" cy="576262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sz="2800" b="1" dirty="0" smtClean="0"/>
              <a:t>Challenges</a:t>
            </a:r>
            <a:endParaRPr lang="en-IE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2340381"/>
            <a:ext cx="5522911" cy="42955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Dominance </a:t>
            </a:r>
            <a:r>
              <a:rPr lang="en-US" dirty="0"/>
              <a:t>of Covid-19 in hospital setting</a:t>
            </a:r>
          </a:p>
          <a:p>
            <a:r>
              <a:rPr lang="en-US" dirty="0" smtClean="0"/>
              <a:t>Effect </a:t>
            </a:r>
            <a:r>
              <a:rPr lang="en-US" dirty="0"/>
              <a:t>of pandemic effect on staffing: </a:t>
            </a:r>
          </a:p>
          <a:p>
            <a:pPr marL="0" indent="0">
              <a:buNone/>
            </a:pPr>
            <a:r>
              <a:rPr lang="en-US" dirty="0"/>
              <a:t>		-Working from </a:t>
            </a:r>
            <a:r>
              <a:rPr lang="en-US" dirty="0" smtClean="0"/>
              <a:t>home; </a:t>
            </a:r>
            <a:r>
              <a:rPr lang="en-US" dirty="0" err="1" smtClean="0"/>
              <a:t>Univ</a:t>
            </a:r>
            <a:r>
              <a:rPr lang="en-US" dirty="0" smtClean="0"/>
              <a:t> instructions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-Research staff seconded to </a:t>
            </a:r>
            <a:r>
              <a:rPr lang="en-US" dirty="0" err="1"/>
              <a:t>Covid</a:t>
            </a:r>
            <a:r>
              <a:rPr lang="en-US" dirty="0"/>
              <a:t>-related care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8711" y="1483448"/>
            <a:ext cx="4825160" cy="6088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</a:t>
            </a:r>
            <a:r>
              <a:rPr lang="en-US" sz="2800" b="1" dirty="0" smtClean="0"/>
              <a:t>Solutions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1" y="2326183"/>
            <a:ext cx="4825159" cy="430974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CAN</a:t>
            </a:r>
            <a:r>
              <a:rPr lang="en-US" dirty="0" smtClean="0"/>
              <a:t> we do?</a:t>
            </a:r>
          </a:p>
          <a:p>
            <a:r>
              <a:rPr lang="en-US" dirty="0" smtClean="0"/>
              <a:t>-Introductory Telephone consults</a:t>
            </a:r>
          </a:p>
          <a:p>
            <a:pPr marL="0" indent="0">
              <a:buNone/>
            </a:pPr>
            <a:r>
              <a:rPr lang="en-US" dirty="0" smtClean="0"/>
              <a:t>     -Safety assessment for individual sites</a:t>
            </a:r>
          </a:p>
          <a:p>
            <a:pPr marL="0" indent="0">
              <a:buNone/>
            </a:pPr>
            <a:r>
              <a:rPr lang="en-US" dirty="0" smtClean="0"/>
              <a:t>-’</a:t>
            </a:r>
            <a:r>
              <a:rPr lang="en-US" dirty="0" err="1" smtClean="0"/>
              <a:t>Covid</a:t>
            </a:r>
            <a:r>
              <a:rPr lang="en-US" dirty="0" smtClean="0"/>
              <a:t> return to work on-line training module (hand-washing, C-19 precautions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21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-RCSI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745</Words>
  <Application>Microsoft Office PowerPoint</Application>
  <PresentationFormat>Widescreen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Adobe Devanagari</vt:lpstr>
      <vt:lpstr>Arial</vt:lpstr>
      <vt:lpstr>Calibri</vt:lpstr>
      <vt:lpstr>Calibri Light</vt:lpstr>
      <vt:lpstr>Century Gothic</vt:lpstr>
      <vt:lpstr>Wingdings 3</vt:lpstr>
      <vt:lpstr>-RCSI-PowerPoint-Template</vt:lpstr>
      <vt:lpstr>Ion Boardroom</vt:lpstr>
      <vt:lpstr>Office Theme</vt:lpstr>
      <vt:lpstr>THE CHALLENGES OF RUNNING A RANDOMISED DRUG TRIAL IN PREGNANCY DURING THE  COVID-19 PANDEMIC</vt:lpstr>
      <vt:lpstr>PowerPoint Presentation</vt:lpstr>
      <vt:lpstr>HRB-MBCTN Network Partners </vt:lpstr>
      <vt:lpstr>        Timeline</vt:lpstr>
      <vt:lpstr>        Timeline</vt:lpstr>
      <vt:lpstr>        Timeline</vt:lpstr>
      <vt:lpstr>RECRUITMENT</vt:lpstr>
      <vt:lpstr>COVID-19-related challenges &amp; solutions</vt:lpstr>
      <vt:lpstr>COVID-19-related challenges &amp; solutions</vt:lpstr>
      <vt:lpstr>COVID-19-related challenges &amp; solutions</vt:lpstr>
      <vt:lpstr>COVID-19-related challenges &amp; solutions</vt:lpstr>
      <vt:lpstr>COVID-19-related challenges &amp; solutions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RUNNING A RANDOMISED DRUG TRIAL IN PREGNANCY DURING THE COVID-19 PANDEMIC</dc:title>
  <dc:creator>Fionnuala Breathnach</dc:creator>
  <cp:lastModifiedBy>Fionnuala Breathnach</cp:lastModifiedBy>
  <cp:revision>22</cp:revision>
  <dcterms:created xsi:type="dcterms:W3CDTF">2021-01-20T09:35:12Z</dcterms:created>
  <dcterms:modified xsi:type="dcterms:W3CDTF">2021-01-27T12:02:02Z</dcterms:modified>
</cp:coreProperties>
</file>