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56" r:id="rId5"/>
    <p:sldId id="287" r:id="rId6"/>
    <p:sldId id="308" r:id="rId7"/>
    <p:sldId id="259" r:id="rId8"/>
    <p:sldId id="283" r:id="rId9"/>
    <p:sldId id="301" r:id="rId10"/>
    <p:sldId id="302" r:id="rId11"/>
    <p:sldId id="284" r:id="rId12"/>
    <p:sldId id="280" r:id="rId13"/>
    <p:sldId id="296" r:id="rId14"/>
    <p:sldId id="297" r:id="rId15"/>
    <p:sldId id="298" r:id="rId16"/>
    <p:sldId id="289" r:id="rId17"/>
    <p:sldId id="303" r:id="rId18"/>
    <p:sldId id="312" r:id="rId19"/>
    <p:sldId id="299" r:id="rId20"/>
    <p:sldId id="300" r:id="rId21"/>
    <p:sldId id="313" r:id="rId22"/>
    <p:sldId id="292" r:id="rId23"/>
    <p:sldId id="304" r:id="rId24"/>
    <p:sldId id="305" r:id="rId25"/>
    <p:sldId id="273" r:id="rId26"/>
    <p:sldId id="307" r:id="rId27"/>
    <p:sldId id="311" r:id="rId28"/>
    <p:sldId id="310" r:id="rId29"/>
    <p:sldId id="291" r:id="rId30"/>
    <p:sldId id="306" r:id="rId31"/>
    <p:sldId id="293"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5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221" autoAdjust="0"/>
    <p:restoredTop sz="98401" autoAdjust="0"/>
  </p:normalViewPr>
  <p:slideViewPr>
    <p:cSldViewPr snapToGrid="0">
      <p:cViewPr>
        <p:scale>
          <a:sx n="75" d="100"/>
          <a:sy n="75" d="100"/>
        </p:scale>
        <p:origin x="-834" y="-66"/>
      </p:cViewPr>
      <p:guideLst>
        <p:guide orient="horz" pos="1138"/>
        <p:guide orient="horz" pos="3633"/>
        <p:guide pos="2930"/>
        <p:guide pos="5424"/>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2"/>
              <c:spPr/>
              <c:txPr>
                <a:bodyPr/>
                <a:lstStyle/>
                <a:p>
                  <a:pPr>
                    <a:defRPr>
                      <a:solidFill>
                        <a:schemeClr val="tx1"/>
                      </a:solidFill>
                    </a:defRPr>
                  </a:pPr>
                  <a:endParaRPr lang="en-US"/>
                </a:p>
              </c:txPr>
              <c:showLegendKey val="0"/>
              <c:showVal val="1"/>
              <c:showCatName val="1"/>
              <c:showSerName val="0"/>
              <c:showPercent val="0"/>
              <c:showBubbleSize val="0"/>
            </c:dLbl>
            <c:dLbl>
              <c:idx val="3"/>
              <c:spPr/>
              <c:txPr>
                <a:bodyPr/>
                <a:lstStyle/>
                <a:p>
                  <a:pPr>
                    <a:defRPr>
                      <a:solidFill>
                        <a:schemeClr val="tx1"/>
                      </a:solidFill>
                    </a:defRPr>
                  </a:pPr>
                  <a:endParaRPr lang="en-US"/>
                </a:p>
              </c:txPr>
              <c:showLegendKey val="0"/>
              <c:showVal val="1"/>
              <c:showCatName val="1"/>
              <c:showSerName val="0"/>
              <c:showPercent val="0"/>
              <c:showBubbleSize val="0"/>
            </c:dLbl>
            <c:dLbl>
              <c:idx val="4"/>
              <c:spPr/>
              <c:txPr>
                <a:bodyPr/>
                <a:lstStyle/>
                <a:p>
                  <a:pPr>
                    <a:defRPr>
                      <a:solidFill>
                        <a:schemeClr val="tx1"/>
                      </a:solidFill>
                    </a:defRPr>
                  </a:pPr>
                  <a:endParaRPr lang="en-US"/>
                </a:p>
              </c:txPr>
              <c:showLegendKey val="0"/>
              <c:showVal val="1"/>
              <c:showCatName val="1"/>
              <c:showSerName val="0"/>
              <c:showPercent val="0"/>
              <c:showBubbleSize val="0"/>
            </c:dLbl>
            <c:showLegendKey val="0"/>
            <c:showVal val="1"/>
            <c:showCatName val="1"/>
            <c:showSerName val="0"/>
            <c:showPercent val="0"/>
            <c:showBubbleSize val="0"/>
            <c:showLeaderLines val="1"/>
          </c:dLbls>
          <c:cat>
            <c:strRef>
              <c:f>'EIA All applicants analysis'!$AJ$36:$AJ$40</c:f>
              <c:strCache>
                <c:ptCount val="5"/>
                <c:pt idx="0">
                  <c:v>NUIG</c:v>
                </c:pt>
                <c:pt idx="1">
                  <c:v>RCPI</c:v>
                </c:pt>
                <c:pt idx="2">
                  <c:v>TCD</c:v>
                </c:pt>
                <c:pt idx="3">
                  <c:v>UCC</c:v>
                </c:pt>
                <c:pt idx="4">
                  <c:v>UCD</c:v>
                </c:pt>
              </c:strCache>
            </c:strRef>
          </c:cat>
          <c:val>
            <c:numRef>
              <c:f>'EIA All applicants analysis'!$AK$36:$AK$40</c:f>
              <c:numCache>
                <c:formatCode>General</c:formatCode>
                <c:ptCount val="5"/>
                <c:pt idx="0">
                  <c:v>1</c:v>
                </c:pt>
                <c:pt idx="1">
                  <c:v>1</c:v>
                </c:pt>
                <c:pt idx="2">
                  <c:v>5</c:v>
                </c:pt>
                <c:pt idx="3">
                  <c:v>2</c:v>
                </c:pt>
                <c:pt idx="4">
                  <c:v>2</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a:solidFill>
            <a:schemeClr val="bg1"/>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5CBF7C-3202-469C-9393-97200F54B861}" type="datetimeFigureOut">
              <a:rPr lang="en-IE" smtClean="0"/>
              <a:t>28/05/2018</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3ECFDAB-1DD4-4A9F-961B-D13D13C09097}" type="slidenum">
              <a:rPr lang="en-IE" smtClean="0"/>
              <a:t>‹#›</a:t>
            </a:fld>
            <a:endParaRPr lang="en-IE"/>
          </a:p>
        </p:txBody>
      </p:sp>
    </p:spTree>
    <p:extLst>
      <p:ext uri="{BB962C8B-B14F-4D97-AF65-F5344CB8AC3E}">
        <p14:creationId xmlns:p14="http://schemas.microsoft.com/office/powerpoint/2010/main" val="3322123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3ECFDAB-1DD4-4A9F-961B-D13D13C09097}" type="slidenum">
              <a:rPr lang="en-IE" smtClean="0"/>
              <a:t>1</a:t>
            </a:fld>
            <a:endParaRPr lang="en-IE"/>
          </a:p>
        </p:txBody>
      </p:sp>
    </p:spTree>
    <p:extLst>
      <p:ext uri="{BB962C8B-B14F-4D97-AF65-F5344CB8AC3E}">
        <p14:creationId xmlns:p14="http://schemas.microsoft.com/office/powerpoint/2010/main" val="1203990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3ECFDAB-1DD4-4A9F-961B-D13D13C09097}" type="slidenum">
              <a:rPr lang="en-IE" smtClean="0"/>
              <a:t>22</a:t>
            </a:fld>
            <a:endParaRPr lang="en-IE"/>
          </a:p>
        </p:txBody>
      </p:sp>
    </p:spTree>
    <p:extLst>
      <p:ext uri="{BB962C8B-B14F-4D97-AF65-F5344CB8AC3E}">
        <p14:creationId xmlns:p14="http://schemas.microsoft.com/office/powerpoint/2010/main" val="2373990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3ECFDAB-1DD4-4A9F-961B-D13D13C09097}" type="slidenum">
              <a:rPr lang="en-IE" smtClean="0"/>
              <a:t>23</a:t>
            </a:fld>
            <a:endParaRPr lang="en-IE"/>
          </a:p>
        </p:txBody>
      </p:sp>
    </p:spTree>
    <p:extLst>
      <p:ext uri="{BB962C8B-B14F-4D97-AF65-F5344CB8AC3E}">
        <p14:creationId xmlns:p14="http://schemas.microsoft.com/office/powerpoint/2010/main" val="2373990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Comprises</a:t>
            </a:r>
            <a:r>
              <a:rPr lang="en-IE" baseline="0" dirty="0" smtClean="0"/>
              <a:t> a number of schemes including co-funding of research under the SFI-HRB WT Partnership, MRCG-HRB Joint Funding Scheme, US Ireland R+D Partnership scheme and some of our funding through European Joint Programming Initiatives. The most recent to launch is our ILP: Investigator-Led Projects which replaces the Health Research Awards. </a:t>
            </a:r>
          </a:p>
          <a:p>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Interpret “health challenges” in its widest sense, including issues such as to </a:t>
            </a:r>
            <a:r>
              <a:rPr lang="en-GB" sz="1200" b="1" kern="1200" dirty="0" smtClean="0">
                <a:solidFill>
                  <a:schemeClr val="tx1"/>
                </a:solidFill>
                <a:effectLst/>
                <a:latin typeface="+mn-lt"/>
                <a:ea typeface="+mn-ea"/>
                <a:cs typeface="+mn-cs"/>
              </a:rPr>
              <a:t>understand better </a:t>
            </a:r>
            <a:r>
              <a:rPr lang="en-GB" sz="1200" kern="1200" dirty="0" smtClean="0">
                <a:solidFill>
                  <a:schemeClr val="tx1"/>
                </a:solidFill>
                <a:effectLst/>
                <a:latin typeface="+mn-lt"/>
                <a:ea typeface="+mn-ea"/>
                <a:cs typeface="+mn-cs"/>
              </a:rPr>
              <a:t>how to </a:t>
            </a:r>
            <a:r>
              <a:rPr lang="en-GB" sz="1200" b="1" kern="1200" dirty="0" smtClean="0">
                <a:solidFill>
                  <a:schemeClr val="tx1"/>
                </a:solidFill>
                <a:effectLst/>
                <a:latin typeface="+mn-lt"/>
                <a:ea typeface="+mn-ea"/>
                <a:cs typeface="+mn-cs"/>
              </a:rPr>
              <a:t>maintain and promote health and well-being</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how to prevent or treat illness </a:t>
            </a:r>
            <a:r>
              <a:rPr lang="en-GB" sz="1200" kern="1200" dirty="0" smtClean="0">
                <a:solidFill>
                  <a:schemeClr val="tx1"/>
                </a:solidFill>
                <a:effectLst/>
                <a:latin typeface="+mn-lt"/>
                <a:ea typeface="+mn-ea"/>
                <a:cs typeface="+mn-cs"/>
              </a:rPr>
              <a:t>and </a:t>
            </a:r>
            <a:r>
              <a:rPr lang="en-GB" sz="1200" b="1" kern="1200" dirty="0" smtClean="0">
                <a:solidFill>
                  <a:schemeClr val="tx1"/>
                </a:solidFill>
                <a:effectLst/>
                <a:latin typeface="+mn-lt"/>
                <a:ea typeface="+mn-ea"/>
                <a:cs typeface="+mn-cs"/>
              </a:rPr>
              <a:t>how best to organise health systems</a:t>
            </a:r>
            <a:r>
              <a:rPr lang="en-GB" sz="1200" kern="1200" dirty="0" smtClean="0">
                <a:solidFill>
                  <a:schemeClr val="tx1"/>
                </a:solidFill>
                <a:effectLst/>
                <a:latin typeface="+mn-lt"/>
                <a:ea typeface="+mn-ea"/>
                <a:cs typeface="+mn-cs"/>
              </a:rPr>
              <a:t>. </a:t>
            </a:r>
            <a:endParaRPr lang="en-IE" sz="1200" kern="1200" dirty="0" smtClean="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D3ECFDAB-1DD4-4A9F-961B-D13D13C09097}" type="slidenum">
              <a:rPr lang="en-IE" smtClean="0"/>
              <a:t>24</a:t>
            </a:fld>
            <a:endParaRPr lang="en-IE"/>
          </a:p>
        </p:txBody>
      </p:sp>
    </p:spTree>
    <p:extLst>
      <p:ext uri="{BB962C8B-B14F-4D97-AF65-F5344CB8AC3E}">
        <p14:creationId xmlns:p14="http://schemas.microsoft.com/office/powerpoint/2010/main" val="341935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Replacement, reduction and refinement of the use of animals in research. Not a large part of our funding portfolio, nonetheless we want to draw your attention to the need for</a:t>
            </a:r>
            <a:r>
              <a:rPr lang="en-IE" baseline="0" dirty="0" smtClean="0"/>
              <a:t> sound justification for experiments involving pre-clinical research which involve animals. The guidance notes for the call gives further details as to what is considered in scope as pre-clinical and the need for justification of the model used. </a:t>
            </a:r>
            <a:endParaRPr lang="en-IE" dirty="0" smtClean="0"/>
          </a:p>
          <a:p>
            <a:r>
              <a:rPr lang="en-GB" sz="1200" kern="1200" dirty="0" smtClean="0">
                <a:solidFill>
                  <a:schemeClr val="tx1"/>
                </a:solidFill>
                <a:effectLst/>
                <a:latin typeface="+mn-lt"/>
                <a:ea typeface="+mn-ea"/>
                <a:cs typeface="+mn-cs"/>
              </a:rPr>
              <a:t>Experiments should use the smallest possible number of animals required to answer the research question, and should ensure that distress and suffering are avoided wherever possible. </a:t>
            </a:r>
            <a:endParaRPr lang="en-IE" dirty="0"/>
          </a:p>
        </p:txBody>
      </p:sp>
      <p:sp>
        <p:nvSpPr>
          <p:cNvPr id="4" name="Slide Number Placeholder 3"/>
          <p:cNvSpPr>
            <a:spLocks noGrp="1"/>
          </p:cNvSpPr>
          <p:nvPr>
            <p:ph type="sldNum" sz="quarter" idx="10"/>
          </p:nvPr>
        </p:nvSpPr>
        <p:spPr/>
        <p:txBody>
          <a:bodyPr/>
          <a:lstStyle/>
          <a:p>
            <a:fld id="{D3ECFDAB-1DD4-4A9F-961B-D13D13C09097}" type="slidenum">
              <a:rPr lang="en-IE" smtClean="0"/>
              <a:t>26</a:t>
            </a:fld>
            <a:endParaRPr lang="en-IE"/>
          </a:p>
        </p:txBody>
      </p:sp>
    </p:spTree>
    <p:extLst>
      <p:ext uri="{BB962C8B-B14F-4D97-AF65-F5344CB8AC3E}">
        <p14:creationId xmlns:p14="http://schemas.microsoft.com/office/powerpoint/2010/main" val="3554116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Replacement, reduction and refinement of the use of animals in research. Not a large part of our funding portfolio, nonetheless we want to draw your attention to the need for</a:t>
            </a:r>
            <a:r>
              <a:rPr lang="en-IE" baseline="0" dirty="0" smtClean="0"/>
              <a:t> sound justification for experiments involving pre-clinical research which involve animals. The guidance notes for the call gives further details as to what is considered in scope as pre-clinical and the need for justification of the model used. </a:t>
            </a:r>
            <a:endParaRPr lang="en-IE" dirty="0" smtClean="0"/>
          </a:p>
          <a:p>
            <a:r>
              <a:rPr lang="en-GB" sz="1200" kern="1200" dirty="0" smtClean="0">
                <a:solidFill>
                  <a:schemeClr val="tx1"/>
                </a:solidFill>
                <a:effectLst/>
                <a:latin typeface="+mn-lt"/>
                <a:ea typeface="+mn-ea"/>
                <a:cs typeface="+mn-cs"/>
              </a:rPr>
              <a:t>Experiments should use the smallest possible number of animals required to answer the research question, and should ensure that distress and suffering are avoided wherever possible. </a:t>
            </a:r>
            <a:endParaRPr lang="en-IE" dirty="0"/>
          </a:p>
        </p:txBody>
      </p:sp>
      <p:sp>
        <p:nvSpPr>
          <p:cNvPr id="4" name="Slide Number Placeholder 3"/>
          <p:cNvSpPr>
            <a:spLocks noGrp="1"/>
          </p:cNvSpPr>
          <p:nvPr>
            <p:ph type="sldNum" sz="quarter" idx="10"/>
          </p:nvPr>
        </p:nvSpPr>
        <p:spPr/>
        <p:txBody>
          <a:bodyPr/>
          <a:lstStyle/>
          <a:p>
            <a:fld id="{D3ECFDAB-1DD4-4A9F-961B-D13D13C09097}" type="slidenum">
              <a:rPr lang="en-IE" smtClean="0"/>
              <a:t>27</a:t>
            </a:fld>
            <a:endParaRPr lang="en-IE"/>
          </a:p>
        </p:txBody>
      </p:sp>
    </p:spTree>
    <p:extLst>
      <p:ext uri="{BB962C8B-B14F-4D97-AF65-F5344CB8AC3E}">
        <p14:creationId xmlns:p14="http://schemas.microsoft.com/office/powerpoint/2010/main" val="3554116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Version 1 of the FAQs are on the website – please do send in your queries and we will update this document if</a:t>
            </a:r>
            <a:r>
              <a:rPr lang="en-IE" baseline="0" dirty="0" smtClean="0"/>
              <a:t> necessary as the call progresses</a:t>
            </a:r>
            <a:endParaRPr lang="en-IE" dirty="0"/>
          </a:p>
        </p:txBody>
      </p:sp>
      <p:sp>
        <p:nvSpPr>
          <p:cNvPr id="4" name="Slide Number Placeholder 3"/>
          <p:cNvSpPr>
            <a:spLocks noGrp="1"/>
          </p:cNvSpPr>
          <p:nvPr>
            <p:ph type="sldNum" sz="quarter" idx="10"/>
          </p:nvPr>
        </p:nvSpPr>
        <p:spPr/>
        <p:txBody>
          <a:bodyPr/>
          <a:lstStyle/>
          <a:p>
            <a:fld id="{D3ECFDAB-1DD4-4A9F-961B-D13D13C09097}" type="slidenum">
              <a:rPr lang="en-IE" smtClean="0"/>
              <a:t>28</a:t>
            </a:fld>
            <a:endParaRPr lang="en-IE"/>
          </a:p>
        </p:txBody>
      </p:sp>
    </p:spTree>
    <p:extLst>
      <p:ext uri="{BB962C8B-B14F-4D97-AF65-F5344CB8AC3E}">
        <p14:creationId xmlns:p14="http://schemas.microsoft.com/office/powerpoint/2010/main" val="563155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Comprises</a:t>
            </a:r>
            <a:r>
              <a:rPr lang="en-IE" baseline="0" dirty="0" smtClean="0"/>
              <a:t> a number of schemes including co-funding of research under the SFI-HRB WT Partnership, MRCG-HRB Joint Funding Scheme, US Ireland R+D Partnership scheme and some of our funding through European Joint Programming Initiatives. The most recent to launch is our ILP: Investigator-Led Projects which replaces the Health Research Awards. </a:t>
            </a:r>
          </a:p>
          <a:p>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Interpret “health challenges” in its widest sense, including issues such as to </a:t>
            </a:r>
            <a:r>
              <a:rPr lang="en-GB" sz="1200" b="1" kern="1200" dirty="0" smtClean="0">
                <a:solidFill>
                  <a:schemeClr val="tx1"/>
                </a:solidFill>
                <a:effectLst/>
                <a:latin typeface="+mn-lt"/>
                <a:ea typeface="+mn-ea"/>
                <a:cs typeface="+mn-cs"/>
              </a:rPr>
              <a:t>understand better </a:t>
            </a:r>
            <a:r>
              <a:rPr lang="en-GB" sz="1200" kern="1200" dirty="0" smtClean="0">
                <a:solidFill>
                  <a:schemeClr val="tx1"/>
                </a:solidFill>
                <a:effectLst/>
                <a:latin typeface="+mn-lt"/>
                <a:ea typeface="+mn-ea"/>
                <a:cs typeface="+mn-cs"/>
              </a:rPr>
              <a:t>how to </a:t>
            </a:r>
            <a:r>
              <a:rPr lang="en-GB" sz="1200" b="1" kern="1200" dirty="0" smtClean="0">
                <a:solidFill>
                  <a:schemeClr val="tx1"/>
                </a:solidFill>
                <a:effectLst/>
                <a:latin typeface="+mn-lt"/>
                <a:ea typeface="+mn-ea"/>
                <a:cs typeface="+mn-cs"/>
              </a:rPr>
              <a:t>maintain and promote health and well-being</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how to prevent or treat illness </a:t>
            </a:r>
            <a:r>
              <a:rPr lang="en-GB" sz="1200" kern="1200" dirty="0" smtClean="0">
                <a:solidFill>
                  <a:schemeClr val="tx1"/>
                </a:solidFill>
                <a:effectLst/>
                <a:latin typeface="+mn-lt"/>
                <a:ea typeface="+mn-ea"/>
                <a:cs typeface="+mn-cs"/>
              </a:rPr>
              <a:t>and </a:t>
            </a:r>
            <a:r>
              <a:rPr lang="en-GB" sz="1200" b="1" kern="1200" dirty="0" smtClean="0">
                <a:solidFill>
                  <a:schemeClr val="tx1"/>
                </a:solidFill>
                <a:effectLst/>
                <a:latin typeface="+mn-lt"/>
                <a:ea typeface="+mn-ea"/>
                <a:cs typeface="+mn-cs"/>
              </a:rPr>
              <a:t>how best to organise health systems</a:t>
            </a:r>
            <a:r>
              <a:rPr lang="en-GB" sz="1200" kern="1200" dirty="0" smtClean="0">
                <a:solidFill>
                  <a:schemeClr val="tx1"/>
                </a:solidFill>
                <a:effectLst/>
                <a:latin typeface="+mn-lt"/>
                <a:ea typeface="+mn-ea"/>
                <a:cs typeface="+mn-cs"/>
              </a:rPr>
              <a:t>. </a:t>
            </a:r>
            <a:endParaRPr lang="en-IE" sz="1200" kern="1200" dirty="0" smtClean="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D3ECFDAB-1DD4-4A9F-961B-D13D13C09097}" type="slidenum">
              <a:rPr lang="en-IE" smtClean="0"/>
              <a:t>2</a:t>
            </a:fld>
            <a:endParaRPr lang="en-IE"/>
          </a:p>
        </p:txBody>
      </p:sp>
    </p:spTree>
    <p:extLst>
      <p:ext uri="{BB962C8B-B14F-4D97-AF65-F5344CB8AC3E}">
        <p14:creationId xmlns:p14="http://schemas.microsoft.com/office/powerpoint/2010/main" val="34193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3ECFDAB-1DD4-4A9F-961B-D13D13C09097}" type="slidenum">
              <a:rPr lang="en-IE" smtClean="0"/>
              <a:t>4</a:t>
            </a:fld>
            <a:endParaRPr lang="en-IE"/>
          </a:p>
        </p:txBody>
      </p:sp>
    </p:spTree>
    <p:extLst>
      <p:ext uri="{BB962C8B-B14F-4D97-AF65-F5344CB8AC3E}">
        <p14:creationId xmlns:p14="http://schemas.microsoft.com/office/powerpoint/2010/main" val="427419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Supported research should lead to improved visibility and standing for Ireland and Irish researchers. </a:t>
            </a:r>
            <a:endParaRPr lang="en-IE" dirty="0"/>
          </a:p>
        </p:txBody>
      </p:sp>
      <p:sp>
        <p:nvSpPr>
          <p:cNvPr id="4" name="Slide Number Placeholder 3"/>
          <p:cNvSpPr>
            <a:spLocks noGrp="1"/>
          </p:cNvSpPr>
          <p:nvPr>
            <p:ph type="sldNum" sz="quarter" idx="10"/>
          </p:nvPr>
        </p:nvSpPr>
        <p:spPr/>
        <p:txBody>
          <a:bodyPr/>
          <a:lstStyle/>
          <a:p>
            <a:fld id="{D3ECFDAB-1DD4-4A9F-961B-D13D13C09097}" type="slidenum">
              <a:rPr lang="en-IE" smtClean="0"/>
              <a:t>5</a:t>
            </a:fld>
            <a:endParaRPr lang="en-IE"/>
          </a:p>
        </p:txBody>
      </p:sp>
    </p:spTree>
    <p:extLst>
      <p:ext uri="{BB962C8B-B14F-4D97-AF65-F5344CB8AC3E}">
        <p14:creationId xmlns:p14="http://schemas.microsoft.com/office/powerpoint/2010/main" val="957467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ILP designed to be complementary to</a:t>
            </a:r>
            <a:r>
              <a:rPr lang="en-GB" sz="1200" kern="1200" baseline="0" dirty="0" smtClean="0">
                <a:solidFill>
                  <a:schemeClr val="tx1"/>
                </a:solidFill>
                <a:effectLst/>
                <a:latin typeface="+mn-lt"/>
                <a:ea typeface="+mn-ea"/>
                <a:cs typeface="+mn-cs"/>
              </a:rPr>
              <a:t> two major funding schemes: DIFA, and APA.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ILP scheme will </a:t>
            </a:r>
            <a:r>
              <a:rPr lang="en-GB" sz="1200" b="1" kern="1200" dirty="0" smtClean="0">
                <a:solidFill>
                  <a:schemeClr val="tx1"/>
                </a:solidFill>
                <a:effectLst/>
                <a:latin typeface="+mn-lt"/>
                <a:ea typeface="+mn-ea"/>
                <a:cs typeface="+mn-cs"/>
              </a:rPr>
              <a:t>not support interventions and feasibility studies for future interventions</a:t>
            </a:r>
            <a:r>
              <a:rPr lang="en-GB" sz="1200" kern="1200" dirty="0" smtClean="0">
                <a:solidFill>
                  <a:schemeClr val="tx1"/>
                </a:solidFill>
                <a:effectLst/>
                <a:latin typeface="+mn-lt"/>
                <a:ea typeface="+mn-ea"/>
                <a:cs typeface="+mn-cs"/>
              </a:rPr>
              <a:t>, as HRB now has a dedicated funding stream through </a:t>
            </a:r>
            <a:r>
              <a:rPr lang="en-GB" sz="1200" b="1" kern="1200" dirty="0" smtClean="0">
                <a:solidFill>
                  <a:schemeClr val="tx1"/>
                </a:solidFill>
                <a:effectLst/>
                <a:latin typeface="+mn-lt"/>
                <a:ea typeface="+mn-ea"/>
                <a:cs typeface="+mn-cs"/>
              </a:rPr>
              <a:t>DIFA scheme</a:t>
            </a:r>
            <a:r>
              <a:rPr lang="en-GB" sz="1200" kern="1200" dirty="0" smtClean="0">
                <a:solidFill>
                  <a:schemeClr val="tx1"/>
                </a:solidFill>
                <a:effectLst/>
                <a:latin typeface="+mn-lt"/>
                <a:ea typeface="+mn-ea"/>
                <a:cs typeface="+mn-cs"/>
              </a:rPr>
              <a:t>, which has been designed to determine the best proposed intervention and feasibility studies, through tailored guidance, application forms, review process and relevant expertise on the selection Committee.</a:t>
            </a:r>
            <a:endParaRPr lang="en-I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New dedicated scheme and funding stream:</a:t>
            </a:r>
            <a:r>
              <a:rPr lang="en-GB" sz="1200" b="1"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APAs </a:t>
            </a:r>
            <a:r>
              <a:rPr lang="en-GB" sz="1200" kern="1200" dirty="0" smtClean="0">
                <a:solidFill>
                  <a:schemeClr val="tx1"/>
                </a:solidFill>
                <a:effectLst/>
                <a:latin typeface="+mn-lt"/>
                <a:ea typeface="+mn-ea"/>
                <a:cs typeface="+mn-cs"/>
              </a:rPr>
              <a:t>which are driven by </a:t>
            </a:r>
            <a:r>
              <a:rPr lang="en-GB" sz="1200" b="1" kern="1200" dirty="0" smtClean="0">
                <a:solidFill>
                  <a:schemeClr val="tx1"/>
                </a:solidFill>
                <a:effectLst/>
                <a:latin typeface="+mn-lt"/>
                <a:ea typeface="+mn-ea"/>
                <a:cs typeface="+mn-cs"/>
              </a:rPr>
              <a:t>national health and social care needs</a:t>
            </a:r>
            <a:r>
              <a:rPr lang="en-GB" sz="1200" kern="1200" dirty="0" smtClean="0">
                <a:solidFill>
                  <a:schemeClr val="tx1"/>
                </a:solidFill>
                <a:effectLst/>
                <a:latin typeface="+mn-lt"/>
                <a:ea typeface="+mn-ea"/>
                <a:cs typeface="+mn-cs"/>
              </a:rPr>
              <a:t>, where appropriate (national) knowledge users are integrated throughout the research process, and where in the APA scheme addressing a gap in the scientific knowledge base is </a:t>
            </a:r>
            <a:r>
              <a:rPr lang="en-GB" sz="1200" i="1" kern="1200" dirty="0" smtClean="0">
                <a:solidFill>
                  <a:schemeClr val="tx1"/>
                </a:solidFill>
                <a:effectLst/>
                <a:latin typeface="+mn-lt"/>
                <a:ea typeface="+mn-ea"/>
                <a:cs typeface="+mn-cs"/>
              </a:rPr>
              <a:t>not</a:t>
            </a:r>
            <a:r>
              <a:rPr lang="en-GB" sz="1200" kern="1200" dirty="0" smtClean="0">
                <a:solidFill>
                  <a:schemeClr val="tx1"/>
                </a:solidFill>
                <a:effectLst/>
                <a:latin typeface="+mn-lt"/>
                <a:ea typeface="+mn-ea"/>
                <a:cs typeface="+mn-cs"/>
              </a:rPr>
              <a:t> the primary aim of the research.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Note: applicants</a:t>
            </a:r>
            <a:r>
              <a:rPr lang="en-GB" sz="1200" kern="1200" baseline="0" dirty="0" smtClean="0">
                <a:solidFill>
                  <a:schemeClr val="tx1"/>
                </a:solidFill>
                <a:effectLst/>
                <a:latin typeface="+mn-lt"/>
                <a:ea typeface="+mn-ea"/>
                <a:cs typeface="+mn-cs"/>
              </a:rPr>
              <a:t> can apply in the same year for ILP, APA, DIFA </a:t>
            </a:r>
            <a:r>
              <a:rPr lang="en-GB" sz="1200" kern="1200" baseline="0" dirty="0" err="1" smtClean="0">
                <a:solidFill>
                  <a:schemeClr val="tx1"/>
                </a:solidFill>
                <a:effectLst/>
                <a:latin typeface="+mn-lt"/>
                <a:ea typeface="+mn-ea"/>
                <a:cs typeface="+mn-cs"/>
              </a:rPr>
              <a:t>etc</a:t>
            </a:r>
            <a:r>
              <a:rPr lang="en-GB" sz="1200" kern="1200" baseline="0" dirty="0" smtClean="0">
                <a:solidFill>
                  <a:schemeClr val="tx1"/>
                </a:solidFill>
                <a:effectLst/>
                <a:latin typeface="+mn-lt"/>
                <a:ea typeface="+mn-ea"/>
                <a:cs typeface="+mn-cs"/>
              </a:rPr>
              <a:t> – no restriction in this regard. However only one application per Lead Applicant in each scheme.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per APA guidance notes: “one in a position of authority to influence and/or make decisions about health policy or the delivery of services and can act to ensure that the findings of the research will be translated to influence decision making and change within their (or other)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Furthermore</a:t>
            </a:r>
            <a:endParaRPr lang="en-IE" sz="1200" kern="1200" dirty="0" smtClean="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D3ECFDAB-1DD4-4A9F-961B-D13D13C09097}" type="slidenum">
              <a:rPr lang="en-IE" smtClean="0"/>
              <a:t>8</a:t>
            </a:fld>
            <a:endParaRPr lang="en-IE"/>
          </a:p>
        </p:txBody>
      </p:sp>
    </p:spTree>
    <p:extLst>
      <p:ext uri="{BB962C8B-B14F-4D97-AF65-F5344CB8AC3E}">
        <p14:creationId xmlns:p14="http://schemas.microsoft.com/office/powerpoint/2010/main" val="267516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3ECFDAB-1DD4-4A9F-961B-D13D13C09097}" type="slidenum">
              <a:rPr lang="en-IE" smtClean="0"/>
              <a:t>9</a:t>
            </a:fld>
            <a:endParaRPr lang="en-IE"/>
          </a:p>
        </p:txBody>
      </p:sp>
    </p:spTree>
    <p:extLst>
      <p:ext uri="{BB962C8B-B14F-4D97-AF65-F5344CB8AC3E}">
        <p14:creationId xmlns:p14="http://schemas.microsoft.com/office/powerpoint/2010/main" val="2373990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Aligned with the expected </a:t>
            </a:r>
            <a:r>
              <a:rPr lang="en-GB" sz="1200" b="1" kern="1200" dirty="0" smtClean="0">
                <a:solidFill>
                  <a:schemeClr val="tx1"/>
                </a:solidFill>
                <a:effectLst/>
                <a:latin typeface="+mn-lt"/>
                <a:ea typeface="+mn-ea"/>
                <a:cs typeface="+mn-cs"/>
              </a:rPr>
              <a:t>international relevance</a:t>
            </a:r>
            <a:r>
              <a:rPr lang="en-GB" sz="1200" kern="1200" dirty="0" smtClean="0">
                <a:solidFill>
                  <a:schemeClr val="tx1"/>
                </a:solidFill>
                <a:effectLst/>
                <a:latin typeface="+mn-lt"/>
                <a:ea typeface="+mn-ea"/>
                <a:cs typeface="+mn-cs"/>
              </a:rPr>
              <a:t> of the proposed research.</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This is not intended to displace researchers based in Ireland, but to recognise that the Lead applicant should assemble the best team to tackle the research question, and that international collaboration can help to address the scale of many health challenges through integration of specific expertise, facilities. The international angle should also be addressed when it comes to </a:t>
            </a:r>
            <a:r>
              <a:rPr lang="en-GB" sz="1200" b="1" kern="1200" dirty="0" smtClean="0">
                <a:solidFill>
                  <a:schemeClr val="tx1"/>
                </a:solidFill>
                <a:effectLst/>
                <a:latin typeface="+mn-lt"/>
                <a:ea typeface="+mn-ea"/>
                <a:cs typeface="+mn-cs"/>
              </a:rPr>
              <a:t>dissemination plans </a:t>
            </a:r>
            <a:r>
              <a:rPr lang="en-GB" sz="1200" kern="1200" dirty="0" smtClean="0">
                <a:solidFill>
                  <a:schemeClr val="tx1"/>
                </a:solidFill>
                <a:effectLst/>
                <a:latin typeface="+mn-lt"/>
                <a:ea typeface="+mn-ea"/>
                <a:cs typeface="+mn-cs"/>
              </a:rPr>
              <a:t>– to ensure the results reach</a:t>
            </a:r>
            <a:r>
              <a:rPr lang="en-GB" sz="1200" kern="1200" baseline="0" dirty="0" smtClean="0">
                <a:solidFill>
                  <a:schemeClr val="tx1"/>
                </a:solidFill>
                <a:effectLst/>
                <a:latin typeface="+mn-lt"/>
                <a:ea typeface="+mn-ea"/>
                <a:cs typeface="+mn-cs"/>
              </a:rPr>
              <a:t> the widest, and most appropriate internationally. </a:t>
            </a:r>
          </a:p>
          <a:p>
            <a:r>
              <a:rPr lang="en-IE" dirty="0" smtClean="0"/>
              <a:t>Assessment criteria: excellence, originality</a:t>
            </a:r>
            <a:r>
              <a:rPr lang="en-IE" baseline="0" dirty="0" smtClean="0"/>
              <a:t> and potential for impact have all been emphasised (see Scientific Quality and Relevance in assessment criteria). Threshold score for this. Track record will be taken into account as part of the feasibility of the proposed research. </a:t>
            </a:r>
          </a:p>
          <a:p>
            <a:pPr marL="0" marR="0" indent="0" algn="l" defTabSz="914400" rtl="0" eaLnBrk="1" fontAlgn="auto" latinLnBrk="0" hangingPunct="1">
              <a:lnSpc>
                <a:spcPct val="100000"/>
              </a:lnSpc>
              <a:spcBef>
                <a:spcPts val="0"/>
              </a:spcBef>
              <a:spcAft>
                <a:spcPts val="0"/>
              </a:spcAft>
              <a:buClrTx/>
              <a:buSzTx/>
              <a:buFontTx/>
              <a:buNone/>
              <a:tabLst/>
              <a:defRPr/>
            </a:pPr>
            <a:r>
              <a:rPr lang="en-IE" b="1" baseline="0" dirty="0" smtClean="0"/>
              <a:t>Budget: </a:t>
            </a:r>
            <a:r>
              <a:rPr lang="en-GB" sz="1200" u="sng" kern="1200" dirty="0" smtClean="0">
                <a:solidFill>
                  <a:schemeClr val="tx1"/>
                </a:solidFill>
                <a:effectLst/>
                <a:latin typeface="+mn-lt"/>
                <a:ea typeface="+mn-ea"/>
                <a:cs typeface="+mn-cs"/>
              </a:rPr>
              <a:t>increasing</a:t>
            </a:r>
            <a:r>
              <a:rPr lang="en-GB" sz="1200" u="sng" kern="1200" baseline="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rPr>
              <a:t>ancillary research costs</a:t>
            </a:r>
            <a:r>
              <a:rPr lang="en-GB" sz="1200" kern="1200" dirty="0" smtClean="0">
                <a:solidFill>
                  <a:schemeClr val="tx1"/>
                </a:solidFill>
                <a:effectLst/>
                <a:latin typeface="+mn-lt"/>
                <a:ea typeface="+mn-ea"/>
                <a:cs typeface="+mn-cs"/>
              </a:rPr>
              <a:t> that are becoming more commonplace within proposals such as: increased dissemination and PPI activities, eligible </a:t>
            </a:r>
            <a:r>
              <a:rPr lang="en-GB" sz="1200" kern="1200" dirty="0" err="1" smtClean="0">
                <a:solidFill>
                  <a:schemeClr val="tx1"/>
                </a:solidFill>
                <a:effectLst/>
                <a:latin typeface="+mn-lt"/>
                <a:ea typeface="+mn-ea"/>
                <a:cs typeface="+mn-cs"/>
              </a:rPr>
              <a:t>biobanking</a:t>
            </a:r>
            <a:r>
              <a:rPr lang="en-GB" sz="1200" kern="1200" dirty="0" smtClean="0">
                <a:solidFill>
                  <a:schemeClr val="tx1"/>
                </a:solidFill>
                <a:effectLst/>
                <a:latin typeface="+mn-lt"/>
                <a:ea typeface="+mn-ea"/>
                <a:cs typeface="+mn-cs"/>
              </a:rPr>
              <a:t> costs, biostatistics and research design support (e.g. from Clinical Research Facilities). Data management is an area that is growing in importance and will likely lead to additional costs in certain projects. Annual salary increments are payable in the ILP scheme. Note: cap on equipment costs has been increased.</a:t>
            </a:r>
            <a:r>
              <a:rPr lang="en-GB" sz="1200" kern="1200" baseline="0" dirty="0" smtClean="0">
                <a:solidFill>
                  <a:schemeClr val="tx1"/>
                </a:solidFill>
                <a:effectLst/>
                <a:latin typeface="+mn-lt"/>
                <a:ea typeface="+mn-ea"/>
                <a:cs typeface="+mn-cs"/>
              </a:rPr>
              <a:t> We do not expect more than 10k (</a:t>
            </a:r>
            <a:r>
              <a:rPr lang="en-GB" sz="1200" kern="1200" baseline="0" dirty="0" err="1" smtClean="0">
                <a:solidFill>
                  <a:schemeClr val="tx1"/>
                </a:solidFill>
                <a:effectLst/>
                <a:latin typeface="+mn-lt"/>
                <a:ea typeface="+mn-ea"/>
                <a:cs typeface="+mn-cs"/>
              </a:rPr>
              <a:t>inclusing</a:t>
            </a:r>
            <a:r>
              <a:rPr lang="en-GB" sz="1200" kern="1200" baseline="0" dirty="0" smtClean="0">
                <a:solidFill>
                  <a:schemeClr val="tx1"/>
                </a:solidFill>
                <a:effectLst/>
                <a:latin typeface="+mn-lt"/>
                <a:ea typeface="+mn-ea"/>
                <a:cs typeface="+mn-cs"/>
              </a:rPr>
              <a:t> VAT for equipment costs). </a:t>
            </a:r>
            <a:r>
              <a:rPr lang="en-GB" sz="1200" kern="1200" dirty="0" smtClean="0">
                <a:solidFill>
                  <a:schemeClr val="tx1"/>
                </a:solidFill>
                <a:effectLst/>
                <a:latin typeface="+mn-lt"/>
                <a:ea typeface="+mn-ea"/>
                <a:cs typeface="+mn-cs"/>
              </a:rPr>
              <a:t>The maximum funding envelope available is not an invitation to apply for the maximum amount.</a:t>
            </a:r>
            <a:endParaRPr lang="en-IE" sz="1200" kern="1200" dirty="0" smtClean="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D3ECFDAB-1DD4-4A9F-961B-D13D13C09097}" type="slidenum">
              <a:rPr lang="en-IE" smtClean="0"/>
              <a:t>13</a:t>
            </a:fld>
            <a:endParaRPr lang="en-IE"/>
          </a:p>
        </p:txBody>
      </p:sp>
    </p:spTree>
    <p:extLst>
      <p:ext uri="{BB962C8B-B14F-4D97-AF65-F5344CB8AC3E}">
        <p14:creationId xmlns:p14="http://schemas.microsoft.com/office/powerpoint/2010/main" val="2463834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ILP designed to be complementary to</a:t>
            </a:r>
            <a:r>
              <a:rPr lang="en-GB" sz="1200" kern="1200" baseline="0" dirty="0" smtClean="0">
                <a:solidFill>
                  <a:schemeClr val="tx1"/>
                </a:solidFill>
                <a:effectLst/>
                <a:latin typeface="+mn-lt"/>
                <a:ea typeface="+mn-ea"/>
                <a:cs typeface="+mn-cs"/>
              </a:rPr>
              <a:t> two major funding schemes: DIFA, and APA.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ILP scheme will </a:t>
            </a:r>
            <a:r>
              <a:rPr lang="en-GB" sz="1200" b="1" kern="1200" dirty="0" smtClean="0">
                <a:solidFill>
                  <a:schemeClr val="tx1"/>
                </a:solidFill>
                <a:effectLst/>
                <a:latin typeface="+mn-lt"/>
                <a:ea typeface="+mn-ea"/>
                <a:cs typeface="+mn-cs"/>
              </a:rPr>
              <a:t>not support interventions and feasibility studies for future interventions</a:t>
            </a:r>
            <a:r>
              <a:rPr lang="en-GB" sz="1200" kern="1200" dirty="0" smtClean="0">
                <a:solidFill>
                  <a:schemeClr val="tx1"/>
                </a:solidFill>
                <a:effectLst/>
                <a:latin typeface="+mn-lt"/>
                <a:ea typeface="+mn-ea"/>
                <a:cs typeface="+mn-cs"/>
              </a:rPr>
              <a:t>, as HRB now has a dedicated funding stream through </a:t>
            </a:r>
            <a:r>
              <a:rPr lang="en-GB" sz="1200" b="1" kern="1200" dirty="0" smtClean="0">
                <a:solidFill>
                  <a:schemeClr val="tx1"/>
                </a:solidFill>
                <a:effectLst/>
                <a:latin typeface="+mn-lt"/>
                <a:ea typeface="+mn-ea"/>
                <a:cs typeface="+mn-cs"/>
              </a:rPr>
              <a:t>DIFA scheme</a:t>
            </a:r>
            <a:r>
              <a:rPr lang="en-GB" sz="1200" kern="1200" dirty="0" smtClean="0">
                <a:solidFill>
                  <a:schemeClr val="tx1"/>
                </a:solidFill>
                <a:effectLst/>
                <a:latin typeface="+mn-lt"/>
                <a:ea typeface="+mn-ea"/>
                <a:cs typeface="+mn-cs"/>
              </a:rPr>
              <a:t>, which has been designed to determine the best proposed intervention and feasibility studies, through tailored guidance, application forms, review process and relevant expertise on the selection Committee.</a:t>
            </a:r>
            <a:endParaRPr lang="en-I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New dedicated scheme and funding stream:</a:t>
            </a:r>
            <a:r>
              <a:rPr lang="en-GB" sz="1200" b="1"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APAs </a:t>
            </a:r>
            <a:r>
              <a:rPr lang="en-GB" sz="1200" kern="1200" dirty="0" smtClean="0">
                <a:solidFill>
                  <a:schemeClr val="tx1"/>
                </a:solidFill>
                <a:effectLst/>
                <a:latin typeface="+mn-lt"/>
                <a:ea typeface="+mn-ea"/>
                <a:cs typeface="+mn-cs"/>
              </a:rPr>
              <a:t>which are driven by </a:t>
            </a:r>
            <a:r>
              <a:rPr lang="en-GB" sz="1200" b="1" kern="1200" dirty="0" smtClean="0">
                <a:solidFill>
                  <a:schemeClr val="tx1"/>
                </a:solidFill>
                <a:effectLst/>
                <a:latin typeface="+mn-lt"/>
                <a:ea typeface="+mn-ea"/>
                <a:cs typeface="+mn-cs"/>
              </a:rPr>
              <a:t>national health and social care needs</a:t>
            </a:r>
            <a:r>
              <a:rPr lang="en-GB" sz="1200" kern="1200" dirty="0" smtClean="0">
                <a:solidFill>
                  <a:schemeClr val="tx1"/>
                </a:solidFill>
                <a:effectLst/>
                <a:latin typeface="+mn-lt"/>
                <a:ea typeface="+mn-ea"/>
                <a:cs typeface="+mn-cs"/>
              </a:rPr>
              <a:t>, where appropriate (national) knowledge users are integrated throughout the research process, and where in the APA scheme addressing a gap in the scientific knowledge base is </a:t>
            </a:r>
            <a:r>
              <a:rPr lang="en-GB" sz="1200" i="1" kern="1200" dirty="0" smtClean="0">
                <a:solidFill>
                  <a:schemeClr val="tx1"/>
                </a:solidFill>
                <a:effectLst/>
                <a:latin typeface="+mn-lt"/>
                <a:ea typeface="+mn-ea"/>
                <a:cs typeface="+mn-cs"/>
              </a:rPr>
              <a:t>not</a:t>
            </a:r>
            <a:r>
              <a:rPr lang="en-GB" sz="1200" kern="1200" dirty="0" smtClean="0">
                <a:solidFill>
                  <a:schemeClr val="tx1"/>
                </a:solidFill>
                <a:effectLst/>
                <a:latin typeface="+mn-lt"/>
                <a:ea typeface="+mn-ea"/>
                <a:cs typeface="+mn-cs"/>
              </a:rPr>
              <a:t> the primary aim of the research.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Note: applicants</a:t>
            </a:r>
            <a:r>
              <a:rPr lang="en-GB" sz="1200" kern="1200" baseline="0" dirty="0" smtClean="0">
                <a:solidFill>
                  <a:schemeClr val="tx1"/>
                </a:solidFill>
                <a:effectLst/>
                <a:latin typeface="+mn-lt"/>
                <a:ea typeface="+mn-ea"/>
                <a:cs typeface="+mn-cs"/>
              </a:rPr>
              <a:t> can apply in the same year for ILP, APA, DIFA </a:t>
            </a:r>
            <a:r>
              <a:rPr lang="en-GB" sz="1200" kern="1200" baseline="0" dirty="0" err="1" smtClean="0">
                <a:solidFill>
                  <a:schemeClr val="tx1"/>
                </a:solidFill>
                <a:effectLst/>
                <a:latin typeface="+mn-lt"/>
                <a:ea typeface="+mn-ea"/>
                <a:cs typeface="+mn-cs"/>
              </a:rPr>
              <a:t>etc</a:t>
            </a:r>
            <a:r>
              <a:rPr lang="en-GB" sz="1200" kern="1200" baseline="0" dirty="0" smtClean="0">
                <a:solidFill>
                  <a:schemeClr val="tx1"/>
                </a:solidFill>
                <a:effectLst/>
                <a:latin typeface="+mn-lt"/>
                <a:ea typeface="+mn-ea"/>
                <a:cs typeface="+mn-cs"/>
              </a:rPr>
              <a:t> – no restriction in this regard. However only one application per Lead Applicant in each scheme.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per APA guidance notes: “one in a position of authority to influence and/or make decisions about health policy or the delivery of services and can act to ensure that the findings of the research will be translated to influence decision making and change within their (or other)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Furthermore</a:t>
            </a:r>
            <a:endParaRPr lang="en-IE" sz="1200" kern="1200" dirty="0" smtClean="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D3ECFDAB-1DD4-4A9F-961B-D13D13C09097}" type="slidenum">
              <a:rPr lang="en-IE" smtClean="0"/>
              <a:t>19</a:t>
            </a:fld>
            <a:endParaRPr lang="en-IE"/>
          </a:p>
        </p:txBody>
      </p:sp>
    </p:spTree>
    <p:extLst>
      <p:ext uri="{BB962C8B-B14F-4D97-AF65-F5344CB8AC3E}">
        <p14:creationId xmlns:p14="http://schemas.microsoft.com/office/powerpoint/2010/main" val="2675168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ILP designed to be complementary to</a:t>
            </a:r>
            <a:r>
              <a:rPr lang="en-GB" sz="1200" kern="1200" baseline="0" dirty="0" smtClean="0">
                <a:solidFill>
                  <a:schemeClr val="tx1"/>
                </a:solidFill>
                <a:effectLst/>
                <a:latin typeface="+mn-lt"/>
                <a:ea typeface="+mn-ea"/>
                <a:cs typeface="+mn-cs"/>
              </a:rPr>
              <a:t> two major funding schemes: DIFA, and APA.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ILP scheme will </a:t>
            </a:r>
            <a:r>
              <a:rPr lang="en-GB" sz="1200" b="1" kern="1200" dirty="0" smtClean="0">
                <a:solidFill>
                  <a:schemeClr val="tx1"/>
                </a:solidFill>
                <a:effectLst/>
                <a:latin typeface="+mn-lt"/>
                <a:ea typeface="+mn-ea"/>
                <a:cs typeface="+mn-cs"/>
              </a:rPr>
              <a:t>not support interventions and feasibility studies for future interventions</a:t>
            </a:r>
            <a:r>
              <a:rPr lang="en-GB" sz="1200" kern="1200" dirty="0" smtClean="0">
                <a:solidFill>
                  <a:schemeClr val="tx1"/>
                </a:solidFill>
                <a:effectLst/>
                <a:latin typeface="+mn-lt"/>
                <a:ea typeface="+mn-ea"/>
                <a:cs typeface="+mn-cs"/>
              </a:rPr>
              <a:t>, as HRB now has a dedicated funding stream through </a:t>
            </a:r>
            <a:r>
              <a:rPr lang="en-GB" sz="1200" b="1" kern="1200" dirty="0" smtClean="0">
                <a:solidFill>
                  <a:schemeClr val="tx1"/>
                </a:solidFill>
                <a:effectLst/>
                <a:latin typeface="+mn-lt"/>
                <a:ea typeface="+mn-ea"/>
                <a:cs typeface="+mn-cs"/>
              </a:rPr>
              <a:t>DIFA scheme</a:t>
            </a:r>
            <a:r>
              <a:rPr lang="en-GB" sz="1200" kern="1200" dirty="0" smtClean="0">
                <a:solidFill>
                  <a:schemeClr val="tx1"/>
                </a:solidFill>
                <a:effectLst/>
                <a:latin typeface="+mn-lt"/>
                <a:ea typeface="+mn-ea"/>
                <a:cs typeface="+mn-cs"/>
              </a:rPr>
              <a:t>, which has been designed to determine the best proposed intervention and feasibility studies, through tailored guidance, application forms, review process and relevant expertise on the selection Committee.</a:t>
            </a:r>
            <a:endParaRPr lang="en-I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New dedicated scheme and funding stream:</a:t>
            </a:r>
            <a:r>
              <a:rPr lang="en-GB" sz="1200" b="1"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APAs </a:t>
            </a:r>
            <a:r>
              <a:rPr lang="en-GB" sz="1200" kern="1200" dirty="0" smtClean="0">
                <a:solidFill>
                  <a:schemeClr val="tx1"/>
                </a:solidFill>
                <a:effectLst/>
                <a:latin typeface="+mn-lt"/>
                <a:ea typeface="+mn-ea"/>
                <a:cs typeface="+mn-cs"/>
              </a:rPr>
              <a:t>which are driven by </a:t>
            </a:r>
            <a:r>
              <a:rPr lang="en-GB" sz="1200" b="1" kern="1200" dirty="0" smtClean="0">
                <a:solidFill>
                  <a:schemeClr val="tx1"/>
                </a:solidFill>
                <a:effectLst/>
                <a:latin typeface="+mn-lt"/>
                <a:ea typeface="+mn-ea"/>
                <a:cs typeface="+mn-cs"/>
              </a:rPr>
              <a:t>national health and social care needs</a:t>
            </a:r>
            <a:r>
              <a:rPr lang="en-GB" sz="1200" kern="1200" dirty="0" smtClean="0">
                <a:solidFill>
                  <a:schemeClr val="tx1"/>
                </a:solidFill>
                <a:effectLst/>
                <a:latin typeface="+mn-lt"/>
                <a:ea typeface="+mn-ea"/>
                <a:cs typeface="+mn-cs"/>
              </a:rPr>
              <a:t>, where appropriate (national) knowledge users are integrated throughout the research process, and where in the APA scheme addressing a gap in the scientific knowledge base is </a:t>
            </a:r>
            <a:r>
              <a:rPr lang="en-GB" sz="1200" i="1" kern="1200" dirty="0" smtClean="0">
                <a:solidFill>
                  <a:schemeClr val="tx1"/>
                </a:solidFill>
                <a:effectLst/>
                <a:latin typeface="+mn-lt"/>
                <a:ea typeface="+mn-ea"/>
                <a:cs typeface="+mn-cs"/>
              </a:rPr>
              <a:t>not</a:t>
            </a:r>
            <a:r>
              <a:rPr lang="en-GB" sz="1200" kern="1200" dirty="0" smtClean="0">
                <a:solidFill>
                  <a:schemeClr val="tx1"/>
                </a:solidFill>
                <a:effectLst/>
                <a:latin typeface="+mn-lt"/>
                <a:ea typeface="+mn-ea"/>
                <a:cs typeface="+mn-cs"/>
              </a:rPr>
              <a:t> the primary aim of the research.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Note: applicants</a:t>
            </a:r>
            <a:r>
              <a:rPr lang="en-GB" sz="1200" kern="1200" baseline="0" dirty="0" smtClean="0">
                <a:solidFill>
                  <a:schemeClr val="tx1"/>
                </a:solidFill>
                <a:effectLst/>
                <a:latin typeface="+mn-lt"/>
                <a:ea typeface="+mn-ea"/>
                <a:cs typeface="+mn-cs"/>
              </a:rPr>
              <a:t> can apply in the same year for ILP, APA, DIFA </a:t>
            </a:r>
            <a:r>
              <a:rPr lang="en-GB" sz="1200" kern="1200" baseline="0" dirty="0" err="1" smtClean="0">
                <a:solidFill>
                  <a:schemeClr val="tx1"/>
                </a:solidFill>
                <a:effectLst/>
                <a:latin typeface="+mn-lt"/>
                <a:ea typeface="+mn-ea"/>
                <a:cs typeface="+mn-cs"/>
              </a:rPr>
              <a:t>etc</a:t>
            </a:r>
            <a:r>
              <a:rPr lang="en-GB" sz="1200" kern="1200" baseline="0" dirty="0" smtClean="0">
                <a:solidFill>
                  <a:schemeClr val="tx1"/>
                </a:solidFill>
                <a:effectLst/>
                <a:latin typeface="+mn-lt"/>
                <a:ea typeface="+mn-ea"/>
                <a:cs typeface="+mn-cs"/>
              </a:rPr>
              <a:t> – no restriction in this regard. However only one application per Lead Applicant in each scheme.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per APA guidance notes: “one in a position of authority to influence and/or make decisions about health policy or the delivery of services and can act to ensure that the findings of the research will be translated to influence decision making and change within their (or other)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Furthermore</a:t>
            </a:r>
            <a:endParaRPr lang="en-IE" sz="1200" kern="1200" dirty="0" smtClean="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D3ECFDAB-1DD4-4A9F-961B-D13D13C09097}" type="slidenum">
              <a:rPr lang="en-IE" smtClean="0"/>
              <a:t>20</a:t>
            </a:fld>
            <a:endParaRPr lang="en-IE"/>
          </a:p>
        </p:txBody>
      </p:sp>
    </p:spTree>
    <p:extLst>
      <p:ext uri="{BB962C8B-B14F-4D97-AF65-F5344CB8AC3E}">
        <p14:creationId xmlns:p14="http://schemas.microsoft.com/office/powerpoint/2010/main" val="2675168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0000" y="2160000"/>
            <a:ext cx="6480000" cy="1584000"/>
          </a:xfrm>
        </p:spPr>
        <p:txBody>
          <a:bodyPr anchor="t"/>
          <a:lstStyle>
            <a:lvl1pPr>
              <a:defRPr>
                <a:solidFill>
                  <a:schemeClr val="tx1"/>
                </a:solidFill>
              </a:defRPr>
            </a:lvl1pPr>
          </a:lstStyle>
          <a:p>
            <a:r>
              <a:rPr lang="en-US" dirty="0" smtClean="0"/>
              <a:t>Click to edit Master title style</a:t>
            </a:r>
            <a:endParaRPr lang="en-IE" dirty="0"/>
          </a:p>
        </p:txBody>
      </p:sp>
      <p:sp>
        <p:nvSpPr>
          <p:cNvPr id="3" name="Subtitle 2"/>
          <p:cNvSpPr>
            <a:spLocks noGrp="1"/>
          </p:cNvSpPr>
          <p:nvPr>
            <p:ph type="subTitle" idx="1"/>
          </p:nvPr>
        </p:nvSpPr>
        <p:spPr>
          <a:xfrm>
            <a:off x="1080000" y="3780000"/>
            <a:ext cx="6480000" cy="720000"/>
          </a:xfrm>
        </p:spPr>
        <p:txBody>
          <a:bodyPr>
            <a:normAutofit/>
          </a:bodyPr>
          <a:lstStyle>
            <a:lvl1pPr marL="0" indent="0" algn="l">
              <a:lnSpc>
                <a:spcPts val="3120"/>
              </a:lnSpc>
              <a:spcBef>
                <a:spcPts val="0"/>
              </a:spcBef>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IE" dirty="0"/>
          </a:p>
        </p:txBody>
      </p:sp>
      <p:sp>
        <p:nvSpPr>
          <p:cNvPr id="8" name="Text Placeholder 7"/>
          <p:cNvSpPr>
            <a:spLocks noGrp="1"/>
          </p:cNvSpPr>
          <p:nvPr>
            <p:ph type="body" sz="quarter" idx="10" hasCustomPrompt="1"/>
          </p:nvPr>
        </p:nvSpPr>
        <p:spPr>
          <a:xfrm>
            <a:off x="1079999" y="4608000"/>
            <a:ext cx="6480000" cy="576000"/>
          </a:xfrm>
        </p:spPr>
        <p:txBody>
          <a:bodyPr>
            <a:noAutofit/>
          </a:bodyPr>
          <a:lstStyle>
            <a:lvl1pPr>
              <a:buNone/>
              <a:defRPr sz="2600" b="1">
                <a:solidFill>
                  <a:schemeClr val="tx1"/>
                </a:solidFill>
              </a:defRPr>
            </a:lvl1pPr>
            <a:lvl2pPr>
              <a:buNone/>
              <a:defRPr sz="2600">
                <a:solidFill>
                  <a:schemeClr val="tx1"/>
                </a:solidFill>
              </a:defRPr>
            </a:lvl2pPr>
            <a:lvl3pPr>
              <a:buNone/>
              <a:defRPr sz="2600">
                <a:solidFill>
                  <a:schemeClr val="tx1"/>
                </a:solidFill>
              </a:defRPr>
            </a:lvl3pPr>
            <a:lvl4pPr>
              <a:buNone/>
              <a:defRPr sz="2600">
                <a:solidFill>
                  <a:schemeClr val="tx1"/>
                </a:solidFill>
              </a:defRPr>
            </a:lvl4pPr>
            <a:lvl5pPr>
              <a:buNone/>
              <a:defRPr sz="2600">
                <a:solidFill>
                  <a:schemeClr val="tx1"/>
                </a:solidFill>
              </a:defRPr>
            </a:lvl5pPr>
          </a:lstStyle>
          <a:p>
            <a:pPr lvl="0"/>
            <a:r>
              <a:rPr lang="en-US" dirty="0" smtClean="0"/>
              <a:t>Click to edit Master author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Bullets/Image - YellowBar">
    <p:spTree>
      <p:nvGrpSpPr>
        <p:cNvPr id="1" name=""/>
        <p:cNvGrpSpPr/>
        <p:nvPr/>
      </p:nvGrpSpPr>
      <p:grpSpPr>
        <a:xfrm>
          <a:off x="0" y="0"/>
          <a:ext cx="0" cy="0"/>
          <a:chOff x="0" y="0"/>
          <a:chExt cx="0" cy="0"/>
        </a:xfrm>
      </p:grpSpPr>
      <p:sp>
        <p:nvSpPr>
          <p:cNvPr id="2" name="Title 1"/>
          <p:cNvSpPr>
            <a:spLocks noGrp="1"/>
          </p:cNvSpPr>
          <p:nvPr>
            <p:ph type="title"/>
          </p:nvPr>
        </p:nvSpPr>
        <p:spPr>
          <a:xfrm>
            <a:off x="720000" y="648000"/>
            <a:ext cx="3779992" cy="1052808"/>
          </a:xfrm>
        </p:spPr>
        <p:txBody>
          <a:bodyPr anchor="t"/>
          <a:lstStyle>
            <a:lvl1pPr>
              <a:lnSpc>
                <a:spcPts val="3800"/>
              </a:lnSpc>
              <a:defRPr>
                <a:solidFill>
                  <a:schemeClr val="bg2"/>
                </a:solidFill>
              </a:defRPr>
            </a:lvl1pPr>
          </a:lstStyle>
          <a:p>
            <a:r>
              <a:rPr lang="en-US" dirty="0" smtClean="0"/>
              <a:t>Click to edit Master title style</a:t>
            </a:r>
            <a:endParaRPr lang="en-IE" dirty="0"/>
          </a:p>
        </p:txBody>
      </p:sp>
      <p:sp>
        <p:nvSpPr>
          <p:cNvPr id="5" name="Content Placeholder 4"/>
          <p:cNvSpPr>
            <a:spLocks noGrp="1"/>
          </p:cNvSpPr>
          <p:nvPr>
            <p:ph sz="quarter" idx="10"/>
          </p:nvPr>
        </p:nvSpPr>
        <p:spPr>
          <a:xfrm>
            <a:off x="4644000" y="1806575"/>
            <a:ext cx="3966600" cy="3960813"/>
          </a:xfrm>
          <a:custGeom>
            <a:avLst/>
            <a:gdLst>
              <a:gd name="connsiteX0" fmla="*/ 0 w 3960000"/>
              <a:gd name="connsiteY0" fmla="*/ 660000 h 3960813"/>
              <a:gd name="connsiteX1" fmla="*/ 193310 w 3960000"/>
              <a:gd name="connsiteY1" fmla="*/ 193310 h 3960813"/>
              <a:gd name="connsiteX2" fmla="*/ 660001 w 3960000"/>
              <a:gd name="connsiteY2" fmla="*/ 1 h 3960813"/>
              <a:gd name="connsiteX3" fmla="*/ 3300000 w 3960000"/>
              <a:gd name="connsiteY3" fmla="*/ 0 h 3960813"/>
              <a:gd name="connsiteX4" fmla="*/ 3766690 w 3960000"/>
              <a:gd name="connsiteY4" fmla="*/ 193310 h 3960813"/>
              <a:gd name="connsiteX5" fmla="*/ 3959999 w 3960000"/>
              <a:gd name="connsiteY5" fmla="*/ 660001 h 3960813"/>
              <a:gd name="connsiteX6" fmla="*/ 3960000 w 3960000"/>
              <a:gd name="connsiteY6" fmla="*/ 3300813 h 3960813"/>
              <a:gd name="connsiteX7" fmla="*/ 3766690 w 3960000"/>
              <a:gd name="connsiteY7" fmla="*/ 3767504 h 3960813"/>
              <a:gd name="connsiteX8" fmla="*/ 3299999 w 3960000"/>
              <a:gd name="connsiteY8" fmla="*/ 3960813 h 3960813"/>
              <a:gd name="connsiteX9" fmla="*/ 660000 w 3960000"/>
              <a:gd name="connsiteY9" fmla="*/ 3960813 h 3960813"/>
              <a:gd name="connsiteX10" fmla="*/ 193310 w 3960000"/>
              <a:gd name="connsiteY10" fmla="*/ 3767503 h 3960813"/>
              <a:gd name="connsiteX11" fmla="*/ 1 w 3960000"/>
              <a:gd name="connsiteY11" fmla="*/ 3300812 h 3960813"/>
              <a:gd name="connsiteX12" fmla="*/ 0 w 3960000"/>
              <a:gd name="connsiteY12" fmla="*/ 660000 h 3960813"/>
              <a:gd name="connsiteX0" fmla="*/ 0 w 3960000"/>
              <a:gd name="connsiteY0" fmla="*/ 660000 h 3960813"/>
              <a:gd name="connsiteX1" fmla="*/ 193310 w 3960000"/>
              <a:gd name="connsiteY1" fmla="*/ 193310 h 3960813"/>
              <a:gd name="connsiteX2" fmla="*/ 660001 w 3960000"/>
              <a:gd name="connsiteY2" fmla="*/ 1 h 3960813"/>
              <a:gd name="connsiteX3" fmla="*/ 3300000 w 3960000"/>
              <a:gd name="connsiteY3" fmla="*/ 0 h 3960813"/>
              <a:gd name="connsiteX4" fmla="*/ 3766690 w 3960000"/>
              <a:gd name="connsiteY4" fmla="*/ 193310 h 3960813"/>
              <a:gd name="connsiteX5" fmla="*/ 3959999 w 3960000"/>
              <a:gd name="connsiteY5" fmla="*/ 660001 h 3960813"/>
              <a:gd name="connsiteX6" fmla="*/ 3960000 w 3960000"/>
              <a:gd name="connsiteY6" fmla="*/ 3300813 h 3960813"/>
              <a:gd name="connsiteX7" fmla="*/ 3766690 w 3960000"/>
              <a:gd name="connsiteY7" fmla="*/ 3767504 h 3960813"/>
              <a:gd name="connsiteX8" fmla="*/ 3299999 w 3960000"/>
              <a:gd name="connsiteY8" fmla="*/ 3960813 h 3960813"/>
              <a:gd name="connsiteX9" fmla="*/ 660000 w 3960000"/>
              <a:gd name="connsiteY9" fmla="*/ 3960813 h 3960813"/>
              <a:gd name="connsiteX10" fmla="*/ 193310 w 3960000"/>
              <a:gd name="connsiteY10" fmla="*/ 3767503 h 3960813"/>
              <a:gd name="connsiteX11" fmla="*/ 1 w 3960000"/>
              <a:gd name="connsiteY11" fmla="*/ 3300812 h 3960813"/>
              <a:gd name="connsiteX12" fmla="*/ 0 w 3960000"/>
              <a:gd name="connsiteY12" fmla="*/ 660000 h 3960813"/>
              <a:gd name="connsiteX0" fmla="*/ 0 w 3960000"/>
              <a:gd name="connsiteY0" fmla="*/ 660000 h 3960813"/>
              <a:gd name="connsiteX1" fmla="*/ 660001 w 3960000"/>
              <a:gd name="connsiteY1" fmla="*/ 1 h 3960813"/>
              <a:gd name="connsiteX2" fmla="*/ 3300000 w 3960000"/>
              <a:gd name="connsiteY2" fmla="*/ 0 h 3960813"/>
              <a:gd name="connsiteX3" fmla="*/ 3766690 w 3960000"/>
              <a:gd name="connsiteY3" fmla="*/ 193310 h 3960813"/>
              <a:gd name="connsiteX4" fmla="*/ 3959999 w 3960000"/>
              <a:gd name="connsiteY4" fmla="*/ 660001 h 3960813"/>
              <a:gd name="connsiteX5" fmla="*/ 3960000 w 3960000"/>
              <a:gd name="connsiteY5" fmla="*/ 3300813 h 3960813"/>
              <a:gd name="connsiteX6" fmla="*/ 3766690 w 3960000"/>
              <a:gd name="connsiteY6" fmla="*/ 3767504 h 3960813"/>
              <a:gd name="connsiteX7" fmla="*/ 3299999 w 3960000"/>
              <a:gd name="connsiteY7" fmla="*/ 3960813 h 3960813"/>
              <a:gd name="connsiteX8" fmla="*/ 660000 w 3960000"/>
              <a:gd name="connsiteY8" fmla="*/ 3960813 h 3960813"/>
              <a:gd name="connsiteX9" fmla="*/ 193310 w 3960000"/>
              <a:gd name="connsiteY9" fmla="*/ 3767503 h 3960813"/>
              <a:gd name="connsiteX10" fmla="*/ 1 w 3960000"/>
              <a:gd name="connsiteY10" fmla="*/ 3300812 h 3960813"/>
              <a:gd name="connsiteX11" fmla="*/ 0 w 3960000"/>
              <a:gd name="connsiteY11" fmla="*/ 660000 h 3960813"/>
              <a:gd name="connsiteX0" fmla="*/ 0 w 3960000"/>
              <a:gd name="connsiteY0" fmla="*/ 660000 h 3960813"/>
              <a:gd name="connsiteX1" fmla="*/ 660001 w 3960000"/>
              <a:gd name="connsiteY1" fmla="*/ 1 h 3960813"/>
              <a:gd name="connsiteX2" fmla="*/ 3300000 w 3960000"/>
              <a:gd name="connsiteY2" fmla="*/ 0 h 3960813"/>
              <a:gd name="connsiteX3" fmla="*/ 3766690 w 3960000"/>
              <a:gd name="connsiteY3" fmla="*/ 193310 h 3960813"/>
              <a:gd name="connsiteX4" fmla="*/ 3959999 w 3960000"/>
              <a:gd name="connsiteY4" fmla="*/ 660001 h 3960813"/>
              <a:gd name="connsiteX5" fmla="*/ 3960000 w 3960000"/>
              <a:gd name="connsiteY5" fmla="*/ 3300813 h 3960813"/>
              <a:gd name="connsiteX6" fmla="*/ 3766690 w 3960000"/>
              <a:gd name="connsiteY6" fmla="*/ 3767504 h 3960813"/>
              <a:gd name="connsiteX7" fmla="*/ 3299999 w 3960000"/>
              <a:gd name="connsiteY7" fmla="*/ 3960813 h 3960813"/>
              <a:gd name="connsiteX8" fmla="*/ 660000 w 3960000"/>
              <a:gd name="connsiteY8" fmla="*/ 3960813 h 3960813"/>
              <a:gd name="connsiteX9" fmla="*/ 193310 w 3960000"/>
              <a:gd name="connsiteY9" fmla="*/ 3767503 h 3960813"/>
              <a:gd name="connsiteX10" fmla="*/ 1 w 3960000"/>
              <a:gd name="connsiteY10" fmla="*/ 3300812 h 3960813"/>
              <a:gd name="connsiteX11" fmla="*/ 0 w 3960000"/>
              <a:gd name="connsiteY11" fmla="*/ 660000 h 3960813"/>
              <a:gd name="connsiteX0" fmla="*/ 23130 w 3983130"/>
              <a:gd name="connsiteY0" fmla="*/ 670824 h 3971637"/>
              <a:gd name="connsiteX1" fmla="*/ 683131 w 3983130"/>
              <a:gd name="connsiteY1" fmla="*/ 10825 h 3971637"/>
              <a:gd name="connsiteX2" fmla="*/ 3323130 w 3983130"/>
              <a:gd name="connsiteY2" fmla="*/ 10824 h 3971637"/>
              <a:gd name="connsiteX3" fmla="*/ 3789820 w 3983130"/>
              <a:gd name="connsiteY3" fmla="*/ 204134 h 3971637"/>
              <a:gd name="connsiteX4" fmla="*/ 3983129 w 3983130"/>
              <a:gd name="connsiteY4" fmla="*/ 670825 h 3971637"/>
              <a:gd name="connsiteX5" fmla="*/ 3983130 w 3983130"/>
              <a:gd name="connsiteY5" fmla="*/ 3311637 h 3971637"/>
              <a:gd name="connsiteX6" fmla="*/ 3789820 w 3983130"/>
              <a:gd name="connsiteY6" fmla="*/ 3778328 h 3971637"/>
              <a:gd name="connsiteX7" fmla="*/ 3323129 w 3983130"/>
              <a:gd name="connsiteY7" fmla="*/ 3971637 h 3971637"/>
              <a:gd name="connsiteX8" fmla="*/ 683130 w 3983130"/>
              <a:gd name="connsiteY8" fmla="*/ 3971637 h 3971637"/>
              <a:gd name="connsiteX9" fmla="*/ 216440 w 3983130"/>
              <a:gd name="connsiteY9" fmla="*/ 3778327 h 3971637"/>
              <a:gd name="connsiteX10" fmla="*/ 23131 w 3983130"/>
              <a:gd name="connsiteY10" fmla="*/ 3311636 h 3971637"/>
              <a:gd name="connsiteX11" fmla="*/ 23130 w 3983130"/>
              <a:gd name="connsiteY11" fmla="*/ 670824 h 3971637"/>
              <a:gd name="connsiteX0" fmla="*/ 121101 w 4081101"/>
              <a:gd name="connsiteY0" fmla="*/ 670824 h 3971637"/>
              <a:gd name="connsiteX1" fmla="*/ 781102 w 4081101"/>
              <a:gd name="connsiteY1" fmla="*/ 10825 h 3971637"/>
              <a:gd name="connsiteX2" fmla="*/ 3421101 w 4081101"/>
              <a:gd name="connsiteY2" fmla="*/ 10824 h 3971637"/>
              <a:gd name="connsiteX3" fmla="*/ 3887791 w 4081101"/>
              <a:gd name="connsiteY3" fmla="*/ 204134 h 3971637"/>
              <a:gd name="connsiteX4" fmla="*/ 4081100 w 4081101"/>
              <a:gd name="connsiteY4" fmla="*/ 670825 h 3971637"/>
              <a:gd name="connsiteX5" fmla="*/ 4081101 w 4081101"/>
              <a:gd name="connsiteY5" fmla="*/ 3311637 h 3971637"/>
              <a:gd name="connsiteX6" fmla="*/ 3887791 w 4081101"/>
              <a:gd name="connsiteY6" fmla="*/ 3778328 h 3971637"/>
              <a:gd name="connsiteX7" fmla="*/ 3421100 w 4081101"/>
              <a:gd name="connsiteY7" fmla="*/ 3971637 h 3971637"/>
              <a:gd name="connsiteX8" fmla="*/ 781101 w 4081101"/>
              <a:gd name="connsiteY8" fmla="*/ 3971637 h 3971637"/>
              <a:gd name="connsiteX9" fmla="*/ 314411 w 4081101"/>
              <a:gd name="connsiteY9" fmla="*/ 3778327 h 3971637"/>
              <a:gd name="connsiteX10" fmla="*/ 121102 w 4081101"/>
              <a:gd name="connsiteY10" fmla="*/ 3311636 h 3971637"/>
              <a:gd name="connsiteX11" fmla="*/ 121101 w 4081101"/>
              <a:gd name="connsiteY11" fmla="*/ 670824 h 3971637"/>
              <a:gd name="connsiteX0" fmla="*/ 709085 w 4669085"/>
              <a:gd name="connsiteY0" fmla="*/ 660000 h 3960813"/>
              <a:gd name="connsiteX1" fmla="*/ 781102 w 4669085"/>
              <a:gd name="connsiteY1" fmla="*/ 44824 h 3960813"/>
              <a:gd name="connsiteX2" fmla="*/ 4009085 w 4669085"/>
              <a:gd name="connsiteY2" fmla="*/ 0 h 3960813"/>
              <a:gd name="connsiteX3" fmla="*/ 4475775 w 4669085"/>
              <a:gd name="connsiteY3" fmla="*/ 193310 h 3960813"/>
              <a:gd name="connsiteX4" fmla="*/ 4669084 w 4669085"/>
              <a:gd name="connsiteY4" fmla="*/ 660001 h 3960813"/>
              <a:gd name="connsiteX5" fmla="*/ 4669085 w 4669085"/>
              <a:gd name="connsiteY5" fmla="*/ 3300813 h 3960813"/>
              <a:gd name="connsiteX6" fmla="*/ 4475775 w 4669085"/>
              <a:gd name="connsiteY6" fmla="*/ 3767504 h 3960813"/>
              <a:gd name="connsiteX7" fmla="*/ 4009084 w 4669085"/>
              <a:gd name="connsiteY7" fmla="*/ 3960813 h 3960813"/>
              <a:gd name="connsiteX8" fmla="*/ 1369085 w 4669085"/>
              <a:gd name="connsiteY8" fmla="*/ 3960813 h 3960813"/>
              <a:gd name="connsiteX9" fmla="*/ 902395 w 4669085"/>
              <a:gd name="connsiteY9" fmla="*/ 3767503 h 3960813"/>
              <a:gd name="connsiteX10" fmla="*/ 709086 w 4669085"/>
              <a:gd name="connsiteY10" fmla="*/ 3300812 h 3960813"/>
              <a:gd name="connsiteX11" fmla="*/ 709085 w 4669085"/>
              <a:gd name="connsiteY11" fmla="*/ 660000 h 3960813"/>
              <a:gd name="connsiteX0" fmla="*/ 12003 w 3972003"/>
              <a:gd name="connsiteY0" fmla="*/ 660000 h 3960813"/>
              <a:gd name="connsiteX1" fmla="*/ 84020 w 3972003"/>
              <a:gd name="connsiteY1" fmla="*/ 44824 h 3960813"/>
              <a:gd name="connsiteX2" fmla="*/ 3312003 w 3972003"/>
              <a:gd name="connsiteY2" fmla="*/ 0 h 3960813"/>
              <a:gd name="connsiteX3" fmla="*/ 3778693 w 3972003"/>
              <a:gd name="connsiteY3" fmla="*/ 193310 h 3960813"/>
              <a:gd name="connsiteX4" fmla="*/ 3972002 w 3972003"/>
              <a:gd name="connsiteY4" fmla="*/ 660001 h 3960813"/>
              <a:gd name="connsiteX5" fmla="*/ 3972003 w 3972003"/>
              <a:gd name="connsiteY5" fmla="*/ 3300813 h 3960813"/>
              <a:gd name="connsiteX6" fmla="*/ 3778693 w 3972003"/>
              <a:gd name="connsiteY6" fmla="*/ 3767504 h 3960813"/>
              <a:gd name="connsiteX7" fmla="*/ 3312002 w 3972003"/>
              <a:gd name="connsiteY7" fmla="*/ 3960813 h 3960813"/>
              <a:gd name="connsiteX8" fmla="*/ 672003 w 3972003"/>
              <a:gd name="connsiteY8" fmla="*/ 3960813 h 3960813"/>
              <a:gd name="connsiteX9" fmla="*/ 205313 w 3972003"/>
              <a:gd name="connsiteY9" fmla="*/ 3767503 h 3960813"/>
              <a:gd name="connsiteX10" fmla="*/ 12004 w 3972003"/>
              <a:gd name="connsiteY10" fmla="*/ 3300812 h 3960813"/>
              <a:gd name="connsiteX11" fmla="*/ 12003 w 3972003"/>
              <a:gd name="connsiteY11" fmla="*/ 660000 h 3960813"/>
              <a:gd name="connsiteX0" fmla="*/ 8475 w 3968475"/>
              <a:gd name="connsiteY0" fmla="*/ 703011 h 4003824"/>
              <a:gd name="connsiteX1" fmla="*/ 8484 w 3968475"/>
              <a:gd name="connsiteY1" fmla="*/ 15827 h 4003824"/>
              <a:gd name="connsiteX2" fmla="*/ 3308475 w 3968475"/>
              <a:gd name="connsiteY2" fmla="*/ 43011 h 4003824"/>
              <a:gd name="connsiteX3" fmla="*/ 3775165 w 3968475"/>
              <a:gd name="connsiteY3" fmla="*/ 236321 h 4003824"/>
              <a:gd name="connsiteX4" fmla="*/ 3968474 w 3968475"/>
              <a:gd name="connsiteY4" fmla="*/ 703012 h 4003824"/>
              <a:gd name="connsiteX5" fmla="*/ 3968475 w 3968475"/>
              <a:gd name="connsiteY5" fmla="*/ 3343824 h 4003824"/>
              <a:gd name="connsiteX6" fmla="*/ 3775165 w 3968475"/>
              <a:gd name="connsiteY6" fmla="*/ 3810515 h 4003824"/>
              <a:gd name="connsiteX7" fmla="*/ 3308474 w 3968475"/>
              <a:gd name="connsiteY7" fmla="*/ 4003824 h 4003824"/>
              <a:gd name="connsiteX8" fmla="*/ 668475 w 3968475"/>
              <a:gd name="connsiteY8" fmla="*/ 4003824 h 4003824"/>
              <a:gd name="connsiteX9" fmla="*/ 201785 w 3968475"/>
              <a:gd name="connsiteY9" fmla="*/ 3810514 h 4003824"/>
              <a:gd name="connsiteX10" fmla="*/ 8476 w 3968475"/>
              <a:gd name="connsiteY10" fmla="*/ 3343823 h 4003824"/>
              <a:gd name="connsiteX11" fmla="*/ 8475 w 3968475"/>
              <a:gd name="connsiteY11" fmla="*/ 703011 h 4003824"/>
              <a:gd name="connsiteX0" fmla="*/ 12003 w 3972003"/>
              <a:gd name="connsiteY0" fmla="*/ 660000 h 3960813"/>
              <a:gd name="connsiteX1" fmla="*/ 84020 w 3972003"/>
              <a:gd name="connsiteY1" fmla="*/ 116832 h 3960813"/>
              <a:gd name="connsiteX2" fmla="*/ 3312003 w 3972003"/>
              <a:gd name="connsiteY2" fmla="*/ 0 h 3960813"/>
              <a:gd name="connsiteX3" fmla="*/ 3778693 w 3972003"/>
              <a:gd name="connsiteY3" fmla="*/ 193310 h 3960813"/>
              <a:gd name="connsiteX4" fmla="*/ 3972002 w 3972003"/>
              <a:gd name="connsiteY4" fmla="*/ 660001 h 3960813"/>
              <a:gd name="connsiteX5" fmla="*/ 3972003 w 3972003"/>
              <a:gd name="connsiteY5" fmla="*/ 3300813 h 3960813"/>
              <a:gd name="connsiteX6" fmla="*/ 3778693 w 3972003"/>
              <a:gd name="connsiteY6" fmla="*/ 3767504 h 3960813"/>
              <a:gd name="connsiteX7" fmla="*/ 3312002 w 3972003"/>
              <a:gd name="connsiteY7" fmla="*/ 3960813 h 3960813"/>
              <a:gd name="connsiteX8" fmla="*/ 672003 w 3972003"/>
              <a:gd name="connsiteY8" fmla="*/ 3960813 h 3960813"/>
              <a:gd name="connsiteX9" fmla="*/ 205313 w 3972003"/>
              <a:gd name="connsiteY9" fmla="*/ 3767503 h 3960813"/>
              <a:gd name="connsiteX10" fmla="*/ 12004 w 3972003"/>
              <a:gd name="connsiteY10" fmla="*/ 3300812 h 3960813"/>
              <a:gd name="connsiteX11" fmla="*/ 12003 w 3972003"/>
              <a:gd name="connsiteY11" fmla="*/ 660000 h 3960813"/>
              <a:gd name="connsiteX0" fmla="*/ 8475 w 3968475"/>
              <a:gd name="connsiteY0" fmla="*/ 660000 h 3960813"/>
              <a:gd name="connsiteX1" fmla="*/ 8484 w 3968475"/>
              <a:gd name="connsiteY1" fmla="*/ 44824 h 3960813"/>
              <a:gd name="connsiteX2" fmla="*/ 3308475 w 3968475"/>
              <a:gd name="connsiteY2" fmla="*/ 0 h 3960813"/>
              <a:gd name="connsiteX3" fmla="*/ 3775165 w 3968475"/>
              <a:gd name="connsiteY3" fmla="*/ 193310 h 3960813"/>
              <a:gd name="connsiteX4" fmla="*/ 3968474 w 3968475"/>
              <a:gd name="connsiteY4" fmla="*/ 660001 h 3960813"/>
              <a:gd name="connsiteX5" fmla="*/ 3968475 w 3968475"/>
              <a:gd name="connsiteY5" fmla="*/ 3300813 h 3960813"/>
              <a:gd name="connsiteX6" fmla="*/ 3775165 w 3968475"/>
              <a:gd name="connsiteY6" fmla="*/ 3767504 h 3960813"/>
              <a:gd name="connsiteX7" fmla="*/ 3308474 w 3968475"/>
              <a:gd name="connsiteY7" fmla="*/ 3960813 h 3960813"/>
              <a:gd name="connsiteX8" fmla="*/ 668475 w 3968475"/>
              <a:gd name="connsiteY8" fmla="*/ 3960813 h 3960813"/>
              <a:gd name="connsiteX9" fmla="*/ 201785 w 3968475"/>
              <a:gd name="connsiteY9" fmla="*/ 3767503 h 3960813"/>
              <a:gd name="connsiteX10" fmla="*/ 8476 w 3968475"/>
              <a:gd name="connsiteY10" fmla="*/ 3300812 h 3960813"/>
              <a:gd name="connsiteX11" fmla="*/ 8475 w 3968475"/>
              <a:gd name="connsiteY11" fmla="*/ 660000 h 3960813"/>
              <a:gd name="connsiteX0" fmla="*/ 1229 w 3961229"/>
              <a:gd name="connsiteY0" fmla="*/ 809629 h 4110442"/>
              <a:gd name="connsiteX1" fmla="*/ 8605 w 3961229"/>
              <a:gd name="connsiteY1" fmla="*/ 15827 h 4110442"/>
              <a:gd name="connsiteX2" fmla="*/ 3301229 w 3961229"/>
              <a:gd name="connsiteY2" fmla="*/ 149629 h 4110442"/>
              <a:gd name="connsiteX3" fmla="*/ 3767919 w 3961229"/>
              <a:gd name="connsiteY3" fmla="*/ 342939 h 4110442"/>
              <a:gd name="connsiteX4" fmla="*/ 3961228 w 3961229"/>
              <a:gd name="connsiteY4" fmla="*/ 809630 h 4110442"/>
              <a:gd name="connsiteX5" fmla="*/ 3961229 w 3961229"/>
              <a:gd name="connsiteY5" fmla="*/ 3450442 h 4110442"/>
              <a:gd name="connsiteX6" fmla="*/ 3767919 w 3961229"/>
              <a:gd name="connsiteY6" fmla="*/ 3917133 h 4110442"/>
              <a:gd name="connsiteX7" fmla="*/ 3301228 w 3961229"/>
              <a:gd name="connsiteY7" fmla="*/ 4110442 h 4110442"/>
              <a:gd name="connsiteX8" fmla="*/ 661229 w 3961229"/>
              <a:gd name="connsiteY8" fmla="*/ 4110442 h 4110442"/>
              <a:gd name="connsiteX9" fmla="*/ 194539 w 3961229"/>
              <a:gd name="connsiteY9" fmla="*/ 3917132 h 4110442"/>
              <a:gd name="connsiteX10" fmla="*/ 1230 w 3961229"/>
              <a:gd name="connsiteY10" fmla="*/ 3450441 h 4110442"/>
              <a:gd name="connsiteX11" fmla="*/ 1229 w 3961229"/>
              <a:gd name="connsiteY11" fmla="*/ 809629 h 4110442"/>
              <a:gd name="connsiteX0" fmla="*/ 32046 w 3992046"/>
              <a:gd name="connsiteY0" fmla="*/ 804343 h 4105156"/>
              <a:gd name="connsiteX1" fmla="*/ 224324 w 3992046"/>
              <a:gd name="connsiteY1" fmla="*/ 15827 h 4105156"/>
              <a:gd name="connsiteX2" fmla="*/ 3332046 w 3992046"/>
              <a:gd name="connsiteY2" fmla="*/ 144343 h 4105156"/>
              <a:gd name="connsiteX3" fmla="*/ 3798736 w 3992046"/>
              <a:gd name="connsiteY3" fmla="*/ 337653 h 4105156"/>
              <a:gd name="connsiteX4" fmla="*/ 3992045 w 3992046"/>
              <a:gd name="connsiteY4" fmla="*/ 804344 h 4105156"/>
              <a:gd name="connsiteX5" fmla="*/ 3992046 w 3992046"/>
              <a:gd name="connsiteY5" fmla="*/ 3445156 h 4105156"/>
              <a:gd name="connsiteX6" fmla="*/ 3798736 w 3992046"/>
              <a:gd name="connsiteY6" fmla="*/ 3911847 h 4105156"/>
              <a:gd name="connsiteX7" fmla="*/ 3332045 w 3992046"/>
              <a:gd name="connsiteY7" fmla="*/ 4105156 h 4105156"/>
              <a:gd name="connsiteX8" fmla="*/ 692046 w 3992046"/>
              <a:gd name="connsiteY8" fmla="*/ 4105156 h 4105156"/>
              <a:gd name="connsiteX9" fmla="*/ 225356 w 3992046"/>
              <a:gd name="connsiteY9" fmla="*/ 3911846 h 4105156"/>
              <a:gd name="connsiteX10" fmla="*/ 32047 w 3992046"/>
              <a:gd name="connsiteY10" fmla="*/ 3445155 h 4105156"/>
              <a:gd name="connsiteX11" fmla="*/ 32046 w 3992046"/>
              <a:gd name="connsiteY11" fmla="*/ 804343 h 4105156"/>
              <a:gd name="connsiteX0" fmla="*/ 1229 w 3961229"/>
              <a:gd name="connsiteY0" fmla="*/ 669252 h 3970065"/>
              <a:gd name="connsiteX1" fmla="*/ 8605 w 3961229"/>
              <a:gd name="connsiteY1" fmla="*/ 15827 h 3970065"/>
              <a:gd name="connsiteX2" fmla="*/ 3301229 w 3961229"/>
              <a:gd name="connsiteY2" fmla="*/ 9252 h 3970065"/>
              <a:gd name="connsiteX3" fmla="*/ 3767919 w 3961229"/>
              <a:gd name="connsiteY3" fmla="*/ 202562 h 3970065"/>
              <a:gd name="connsiteX4" fmla="*/ 3961228 w 3961229"/>
              <a:gd name="connsiteY4" fmla="*/ 669253 h 3970065"/>
              <a:gd name="connsiteX5" fmla="*/ 3961229 w 3961229"/>
              <a:gd name="connsiteY5" fmla="*/ 3310065 h 3970065"/>
              <a:gd name="connsiteX6" fmla="*/ 3767919 w 3961229"/>
              <a:gd name="connsiteY6" fmla="*/ 3776756 h 3970065"/>
              <a:gd name="connsiteX7" fmla="*/ 3301228 w 3961229"/>
              <a:gd name="connsiteY7" fmla="*/ 3970065 h 3970065"/>
              <a:gd name="connsiteX8" fmla="*/ 661229 w 3961229"/>
              <a:gd name="connsiteY8" fmla="*/ 3970065 h 3970065"/>
              <a:gd name="connsiteX9" fmla="*/ 194539 w 3961229"/>
              <a:gd name="connsiteY9" fmla="*/ 3776755 h 3970065"/>
              <a:gd name="connsiteX10" fmla="*/ 1230 w 3961229"/>
              <a:gd name="connsiteY10" fmla="*/ 3310064 h 3970065"/>
              <a:gd name="connsiteX11" fmla="*/ 1229 w 3961229"/>
              <a:gd name="connsiteY11" fmla="*/ 669252 h 3970065"/>
              <a:gd name="connsiteX0" fmla="*/ 1229 w 3961229"/>
              <a:gd name="connsiteY0" fmla="*/ 669252 h 3970065"/>
              <a:gd name="connsiteX1" fmla="*/ 8605 w 3961229"/>
              <a:gd name="connsiteY1" fmla="*/ 15827 h 3970065"/>
              <a:gd name="connsiteX2" fmla="*/ 3301229 w 3961229"/>
              <a:gd name="connsiteY2" fmla="*/ 9252 h 3970065"/>
              <a:gd name="connsiteX3" fmla="*/ 3767919 w 3961229"/>
              <a:gd name="connsiteY3" fmla="*/ 202562 h 3970065"/>
              <a:gd name="connsiteX4" fmla="*/ 3961228 w 3961229"/>
              <a:gd name="connsiteY4" fmla="*/ 669253 h 3970065"/>
              <a:gd name="connsiteX5" fmla="*/ 3961229 w 3961229"/>
              <a:gd name="connsiteY5" fmla="*/ 3310065 h 3970065"/>
              <a:gd name="connsiteX6" fmla="*/ 3767919 w 3961229"/>
              <a:gd name="connsiteY6" fmla="*/ 3776756 h 3970065"/>
              <a:gd name="connsiteX7" fmla="*/ 3301228 w 3961229"/>
              <a:gd name="connsiteY7" fmla="*/ 3970065 h 3970065"/>
              <a:gd name="connsiteX8" fmla="*/ 661229 w 3961229"/>
              <a:gd name="connsiteY8" fmla="*/ 3970065 h 3970065"/>
              <a:gd name="connsiteX9" fmla="*/ 194539 w 3961229"/>
              <a:gd name="connsiteY9" fmla="*/ 3776755 h 3970065"/>
              <a:gd name="connsiteX10" fmla="*/ 1230 w 3961229"/>
              <a:gd name="connsiteY10" fmla="*/ 3310064 h 3970065"/>
              <a:gd name="connsiteX11" fmla="*/ 1229 w 3961229"/>
              <a:gd name="connsiteY11" fmla="*/ 669252 h 3970065"/>
              <a:gd name="connsiteX0" fmla="*/ 1229 w 3961229"/>
              <a:gd name="connsiteY0" fmla="*/ 669252 h 3970065"/>
              <a:gd name="connsiteX1" fmla="*/ 8605 w 3961229"/>
              <a:gd name="connsiteY1" fmla="*/ 15827 h 3970065"/>
              <a:gd name="connsiteX2" fmla="*/ 3301229 w 3961229"/>
              <a:gd name="connsiteY2" fmla="*/ 9252 h 3970065"/>
              <a:gd name="connsiteX3" fmla="*/ 3767919 w 3961229"/>
              <a:gd name="connsiteY3" fmla="*/ 202562 h 3970065"/>
              <a:gd name="connsiteX4" fmla="*/ 3961228 w 3961229"/>
              <a:gd name="connsiteY4" fmla="*/ 669253 h 3970065"/>
              <a:gd name="connsiteX5" fmla="*/ 3961229 w 3961229"/>
              <a:gd name="connsiteY5" fmla="*/ 3310065 h 3970065"/>
              <a:gd name="connsiteX6" fmla="*/ 3767919 w 3961229"/>
              <a:gd name="connsiteY6" fmla="*/ 3776756 h 3970065"/>
              <a:gd name="connsiteX7" fmla="*/ 3301228 w 3961229"/>
              <a:gd name="connsiteY7" fmla="*/ 3970065 h 3970065"/>
              <a:gd name="connsiteX8" fmla="*/ 661229 w 3961229"/>
              <a:gd name="connsiteY8" fmla="*/ 3970065 h 3970065"/>
              <a:gd name="connsiteX9" fmla="*/ 194539 w 3961229"/>
              <a:gd name="connsiteY9" fmla="*/ 3776755 h 3970065"/>
              <a:gd name="connsiteX10" fmla="*/ 1230 w 3961229"/>
              <a:gd name="connsiteY10" fmla="*/ 3310064 h 3970065"/>
              <a:gd name="connsiteX11" fmla="*/ 1229 w 3961229"/>
              <a:gd name="connsiteY11" fmla="*/ 669252 h 3970065"/>
              <a:gd name="connsiteX0" fmla="*/ 1229 w 3961229"/>
              <a:gd name="connsiteY0" fmla="*/ 669252 h 3970065"/>
              <a:gd name="connsiteX1" fmla="*/ 8605 w 3961229"/>
              <a:gd name="connsiteY1" fmla="*/ 15827 h 3970065"/>
              <a:gd name="connsiteX2" fmla="*/ 3301229 w 3961229"/>
              <a:gd name="connsiteY2" fmla="*/ 9252 h 3970065"/>
              <a:gd name="connsiteX3" fmla="*/ 3767919 w 3961229"/>
              <a:gd name="connsiteY3" fmla="*/ 202562 h 3970065"/>
              <a:gd name="connsiteX4" fmla="*/ 3961228 w 3961229"/>
              <a:gd name="connsiteY4" fmla="*/ 669253 h 3970065"/>
              <a:gd name="connsiteX5" fmla="*/ 3961229 w 3961229"/>
              <a:gd name="connsiteY5" fmla="*/ 3310065 h 3970065"/>
              <a:gd name="connsiteX6" fmla="*/ 3767919 w 3961229"/>
              <a:gd name="connsiteY6" fmla="*/ 3776756 h 3970065"/>
              <a:gd name="connsiteX7" fmla="*/ 3301228 w 3961229"/>
              <a:gd name="connsiteY7" fmla="*/ 3970065 h 3970065"/>
              <a:gd name="connsiteX8" fmla="*/ 661229 w 3961229"/>
              <a:gd name="connsiteY8" fmla="*/ 3970065 h 3970065"/>
              <a:gd name="connsiteX9" fmla="*/ 194539 w 3961229"/>
              <a:gd name="connsiteY9" fmla="*/ 3776755 h 3970065"/>
              <a:gd name="connsiteX10" fmla="*/ 1230 w 3961229"/>
              <a:gd name="connsiteY10" fmla="*/ 3310064 h 3970065"/>
              <a:gd name="connsiteX11" fmla="*/ 1229 w 3961229"/>
              <a:gd name="connsiteY11" fmla="*/ 669252 h 3970065"/>
              <a:gd name="connsiteX0" fmla="*/ 1229 w 3961229"/>
              <a:gd name="connsiteY0" fmla="*/ 669252 h 3970065"/>
              <a:gd name="connsiteX1" fmla="*/ 8605 w 3961229"/>
              <a:gd name="connsiteY1" fmla="*/ 15827 h 3970065"/>
              <a:gd name="connsiteX2" fmla="*/ 3301229 w 3961229"/>
              <a:gd name="connsiteY2" fmla="*/ 9252 h 3970065"/>
              <a:gd name="connsiteX3" fmla="*/ 3961228 w 3961229"/>
              <a:gd name="connsiteY3" fmla="*/ 669253 h 3970065"/>
              <a:gd name="connsiteX4" fmla="*/ 3961229 w 3961229"/>
              <a:gd name="connsiteY4" fmla="*/ 3310065 h 3970065"/>
              <a:gd name="connsiteX5" fmla="*/ 3767919 w 3961229"/>
              <a:gd name="connsiteY5" fmla="*/ 3776756 h 3970065"/>
              <a:gd name="connsiteX6" fmla="*/ 3301228 w 3961229"/>
              <a:gd name="connsiteY6" fmla="*/ 3970065 h 3970065"/>
              <a:gd name="connsiteX7" fmla="*/ 661229 w 3961229"/>
              <a:gd name="connsiteY7" fmla="*/ 3970065 h 3970065"/>
              <a:gd name="connsiteX8" fmla="*/ 194539 w 3961229"/>
              <a:gd name="connsiteY8" fmla="*/ 3776755 h 3970065"/>
              <a:gd name="connsiteX9" fmla="*/ 1230 w 3961229"/>
              <a:gd name="connsiteY9" fmla="*/ 3310064 h 3970065"/>
              <a:gd name="connsiteX10" fmla="*/ 1229 w 3961229"/>
              <a:gd name="connsiteY10" fmla="*/ 669252 h 3970065"/>
              <a:gd name="connsiteX0" fmla="*/ 1229 w 3967511"/>
              <a:gd name="connsiteY0" fmla="*/ 669252 h 3970065"/>
              <a:gd name="connsiteX1" fmla="*/ 8605 w 3967511"/>
              <a:gd name="connsiteY1" fmla="*/ 15827 h 3970065"/>
              <a:gd name="connsiteX2" fmla="*/ 3301229 w 3967511"/>
              <a:gd name="connsiteY2" fmla="*/ 9252 h 3970065"/>
              <a:gd name="connsiteX3" fmla="*/ 3961228 w 3967511"/>
              <a:gd name="connsiteY3" fmla="*/ 669253 h 3970065"/>
              <a:gd name="connsiteX4" fmla="*/ 3961229 w 3967511"/>
              <a:gd name="connsiteY4" fmla="*/ 3310065 h 3970065"/>
              <a:gd name="connsiteX5" fmla="*/ 3767919 w 3967511"/>
              <a:gd name="connsiteY5" fmla="*/ 3776756 h 3970065"/>
              <a:gd name="connsiteX6" fmla="*/ 3301228 w 3967511"/>
              <a:gd name="connsiteY6" fmla="*/ 3970065 h 3970065"/>
              <a:gd name="connsiteX7" fmla="*/ 661229 w 3967511"/>
              <a:gd name="connsiteY7" fmla="*/ 3970065 h 3970065"/>
              <a:gd name="connsiteX8" fmla="*/ 194539 w 3967511"/>
              <a:gd name="connsiteY8" fmla="*/ 3776755 h 3970065"/>
              <a:gd name="connsiteX9" fmla="*/ 1230 w 3967511"/>
              <a:gd name="connsiteY9" fmla="*/ 3310064 h 3970065"/>
              <a:gd name="connsiteX10" fmla="*/ 1229 w 3967511"/>
              <a:gd name="connsiteY10" fmla="*/ 669252 h 3970065"/>
              <a:gd name="connsiteX0" fmla="*/ 1229 w 3967511"/>
              <a:gd name="connsiteY0" fmla="*/ 669252 h 3970065"/>
              <a:gd name="connsiteX1" fmla="*/ 8605 w 3967511"/>
              <a:gd name="connsiteY1" fmla="*/ 15827 h 3970065"/>
              <a:gd name="connsiteX2" fmla="*/ 3301229 w 3967511"/>
              <a:gd name="connsiteY2" fmla="*/ 9252 h 3970065"/>
              <a:gd name="connsiteX3" fmla="*/ 3961228 w 3967511"/>
              <a:gd name="connsiteY3" fmla="*/ 669253 h 3970065"/>
              <a:gd name="connsiteX4" fmla="*/ 3961229 w 3967511"/>
              <a:gd name="connsiteY4" fmla="*/ 3310065 h 3970065"/>
              <a:gd name="connsiteX5" fmla="*/ 3767919 w 3967511"/>
              <a:gd name="connsiteY5" fmla="*/ 3776756 h 3970065"/>
              <a:gd name="connsiteX6" fmla="*/ 3301228 w 3967511"/>
              <a:gd name="connsiteY6" fmla="*/ 3970065 h 3970065"/>
              <a:gd name="connsiteX7" fmla="*/ 661229 w 3967511"/>
              <a:gd name="connsiteY7" fmla="*/ 3970065 h 3970065"/>
              <a:gd name="connsiteX8" fmla="*/ 194539 w 3967511"/>
              <a:gd name="connsiteY8" fmla="*/ 3776755 h 3970065"/>
              <a:gd name="connsiteX9" fmla="*/ 1230 w 3967511"/>
              <a:gd name="connsiteY9" fmla="*/ 3310064 h 3970065"/>
              <a:gd name="connsiteX10" fmla="*/ 1229 w 3967511"/>
              <a:gd name="connsiteY10" fmla="*/ 669252 h 3970065"/>
              <a:gd name="connsiteX0" fmla="*/ 1229 w 3974113"/>
              <a:gd name="connsiteY0" fmla="*/ 669252 h 3970065"/>
              <a:gd name="connsiteX1" fmla="*/ 8605 w 3974113"/>
              <a:gd name="connsiteY1" fmla="*/ 15827 h 3970065"/>
              <a:gd name="connsiteX2" fmla="*/ 3301229 w 3974113"/>
              <a:gd name="connsiteY2" fmla="*/ 9252 h 3970065"/>
              <a:gd name="connsiteX3" fmla="*/ 3967830 w 3974113"/>
              <a:gd name="connsiteY3" fmla="*/ 15827 h 3970065"/>
              <a:gd name="connsiteX4" fmla="*/ 3961229 w 3974113"/>
              <a:gd name="connsiteY4" fmla="*/ 3310065 h 3970065"/>
              <a:gd name="connsiteX5" fmla="*/ 3767919 w 3974113"/>
              <a:gd name="connsiteY5" fmla="*/ 3776756 h 3970065"/>
              <a:gd name="connsiteX6" fmla="*/ 3301228 w 3974113"/>
              <a:gd name="connsiteY6" fmla="*/ 3970065 h 3970065"/>
              <a:gd name="connsiteX7" fmla="*/ 661229 w 3974113"/>
              <a:gd name="connsiteY7" fmla="*/ 3970065 h 3970065"/>
              <a:gd name="connsiteX8" fmla="*/ 194539 w 3974113"/>
              <a:gd name="connsiteY8" fmla="*/ 3776755 h 3970065"/>
              <a:gd name="connsiteX9" fmla="*/ 1230 w 3974113"/>
              <a:gd name="connsiteY9" fmla="*/ 3310064 h 3970065"/>
              <a:gd name="connsiteX10" fmla="*/ 1229 w 3974113"/>
              <a:gd name="connsiteY10" fmla="*/ 669252 h 3970065"/>
              <a:gd name="connsiteX0" fmla="*/ 1229 w 3967830"/>
              <a:gd name="connsiteY0" fmla="*/ 670075 h 3970888"/>
              <a:gd name="connsiteX1" fmla="*/ 8605 w 3967830"/>
              <a:gd name="connsiteY1" fmla="*/ 16650 h 3970888"/>
              <a:gd name="connsiteX2" fmla="*/ 3301229 w 3967830"/>
              <a:gd name="connsiteY2" fmla="*/ 10075 h 3970888"/>
              <a:gd name="connsiteX3" fmla="*/ 3967830 w 3967830"/>
              <a:gd name="connsiteY3" fmla="*/ 16650 h 3970888"/>
              <a:gd name="connsiteX4" fmla="*/ 3961229 w 3967830"/>
              <a:gd name="connsiteY4" fmla="*/ 3310888 h 3970888"/>
              <a:gd name="connsiteX5" fmla="*/ 3767919 w 3967830"/>
              <a:gd name="connsiteY5" fmla="*/ 3777579 h 3970888"/>
              <a:gd name="connsiteX6" fmla="*/ 3301228 w 3967830"/>
              <a:gd name="connsiteY6" fmla="*/ 3970888 h 3970888"/>
              <a:gd name="connsiteX7" fmla="*/ 661229 w 3967830"/>
              <a:gd name="connsiteY7" fmla="*/ 3970888 h 3970888"/>
              <a:gd name="connsiteX8" fmla="*/ 194539 w 3967830"/>
              <a:gd name="connsiteY8" fmla="*/ 3777578 h 3970888"/>
              <a:gd name="connsiteX9" fmla="*/ 1230 w 3967830"/>
              <a:gd name="connsiteY9" fmla="*/ 3310887 h 3970888"/>
              <a:gd name="connsiteX10" fmla="*/ 1229 w 3967830"/>
              <a:gd name="connsiteY10" fmla="*/ 670075 h 3970888"/>
              <a:gd name="connsiteX0" fmla="*/ 122047 w 4088648"/>
              <a:gd name="connsiteY0" fmla="*/ 670075 h 3970888"/>
              <a:gd name="connsiteX1" fmla="*/ 8484 w 4088648"/>
              <a:gd name="connsiteY1" fmla="*/ 16650 h 3970888"/>
              <a:gd name="connsiteX2" fmla="*/ 3422047 w 4088648"/>
              <a:gd name="connsiteY2" fmla="*/ 10075 h 3970888"/>
              <a:gd name="connsiteX3" fmla="*/ 4088648 w 4088648"/>
              <a:gd name="connsiteY3" fmla="*/ 16650 h 3970888"/>
              <a:gd name="connsiteX4" fmla="*/ 4082047 w 4088648"/>
              <a:gd name="connsiteY4" fmla="*/ 3310888 h 3970888"/>
              <a:gd name="connsiteX5" fmla="*/ 3888737 w 4088648"/>
              <a:gd name="connsiteY5" fmla="*/ 3777579 h 3970888"/>
              <a:gd name="connsiteX6" fmla="*/ 3422046 w 4088648"/>
              <a:gd name="connsiteY6" fmla="*/ 3970888 h 3970888"/>
              <a:gd name="connsiteX7" fmla="*/ 782047 w 4088648"/>
              <a:gd name="connsiteY7" fmla="*/ 3970888 h 3970888"/>
              <a:gd name="connsiteX8" fmla="*/ 315357 w 4088648"/>
              <a:gd name="connsiteY8" fmla="*/ 3777578 h 3970888"/>
              <a:gd name="connsiteX9" fmla="*/ 122048 w 4088648"/>
              <a:gd name="connsiteY9" fmla="*/ 3310887 h 3970888"/>
              <a:gd name="connsiteX10" fmla="*/ 122047 w 4088648"/>
              <a:gd name="connsiteY10" fmla="*/ 670075 h 3970888"/>
              <a:gd name="connsiteX0" fmla="*/ 104234 w 4070835"/>
              <a:gd name="connsiteY0" fmla="*/ 670075 h 3970888"/>
              <a:gd name="connsiteX1" fmla="*/ 8484 w 4070835"/>
              <a:gd name="connsiteY1" fmla="*/ 16650 h 3970888"/>
              <a:gd name="connsiteX2" fmla="*/ 3404234 w 4070835"/>
              <a:gd name="connsiteY2" fmla="*/ 10075 h 3970888"/>
              <a:gd name="connsiteX3" fmla="*/ 4070835 w 4070835"/>
              <a:gd name="connsiteY3" fmla="*/ 16650 h 3970888"/>
              <a:gd name="connsiteX4" fmla="*/ 4064234 w 4070835"/>
              <a:gd name="connsiteY4" fmla="*/ 3310888 h 3970888"/>
              <a:gd name="connsiteX5" fmla="*/ 3870924 w 4070835"/>
              <a:gd name="connsiteY5" fmla="*/ 3777579 h 3970888"/>
              <a:gd name="connsiteX6" fmla="*/ 3404233 w 4070835"/>
              <a:gd name="connsiteY6" fmla="*/ 3970888 h 3970888"/>
              <a:gd name="connsiteX7" fmla="*/ 764234 w 4070835"/>
              <a:gd name="connsiteY7" fmla="*/ 3970888 h 3970888"/>
              <a:gd name="connsiteX8" fmla="*/ 297544 w 4070835"/>
              <a:gd name="connsiteY8" fmla="*/ 3777578 h 3970888"/>
              <a:gd name="connsiteX9" fmla="*/ 104235 w 4070835"/>
              <a:gd name="connsiteY9" fmla="*/ 3310887 h 3970888"/>
              <a:gd name="connsiteX10" fmla="*/ 104234 w 4070835"/>
              <a:gd name="connsiteY10" fmla="*/ 670075 h 3970888"/>
              <a:gd name="connsiteX0" fmla="*/ 127985 w 4094586"/>
              <a:gd name="connsiteY0" fmla="*/ 670075 h 3970888"/>
              <a:gd name="connsiteX1" fmla="*/ 8484 w 4094586"/>
              <a:gd name="connsiteY1" fmla="*/ 16650 h 3970888"/>
              <a:gd name="connsiteX2" fmla="*/ 3427985 w 4094586"/>
              <a:gd name="connsiteY2" fmla="*/ 10075 h 3970888"/>
              <a:gd name="connsiteX3" fmla="*/ 4094586 w 4094586"/>
              <a:gd name="connsiteY3" fmla="*/ 16650 h 3970888"/>
              <a:gd name="connsiteX4" fmla="*/ 4087985 w 4094586"/>
              <a:gd name="connsiteY4" fmla="*/ 3310888 h 3970888"/>
              <a:gd name="connsiteX5" fmla="*/ 3894675 w 4094586"/>
              <a:gd name="connsiteY5" fmla="*/ 3777579 h 3970888"/>
              <a:gd name="connsiteX6" fmla="*/ 3427984 w 4094586"/>
              <a:gd name="connsiteY6" fmla="*/ 3970888 h 3970888"/>
              <a:gd name="connsiteX7" fmla="*/ 787985 w 4094586"/>
              <a:gd name="connsiteY7" fmla="*/ 3970888 h 3970888"/>
              <a:gd name="connsiteX8" fmla="*/ 321295 w 4094586"/>
              <a:gd name="connsiteY8" fmla="*/ 3777578 h 3970888"/>
              <a:gd name="connsiteX9" fmla="*/ 127986 w 4094586"/>
              <a:gd name="connsiteY9" fmla="*/ 3310887 h 3970888"/>
              <a:gd name="connsiteX10" fmla="*/ 127985 w 4094586"/>
              <a:gd name="connsiteY10" fmla="*/ 670075 h 3970888"/>
              <a:gd name="connsiteX0" fmla="*/ 668272 w 4634873"/>
              <a:gd name="connsiteY0" fmla="*/ 762329 h 4063142"/>
              <a:gd name="connsiteX1" fmla="*/ 675648 w 4634873"/>
              <a:gd name="connsiteY1" fmla="*/ 108904 h 4063142"/>
              <a:gd name="connsiteX2" fmla="*/ 548771 w 4634873"/>
              <a:gd name="connsiteY2" fmla="*/ 108904 h 4063142"/>
              <a:gd name="connsiteX3" fmla="*/ 3968272 w 4634873"/>
              <a:gd name="connsiteY3" fmla="*/ 102329 h 4063142"/>
              <a:gd name="connsiteX4" fmla="*/ 4634873 w 4634873"/>
              <a:gd name="connsiteY4" fmla="*/ 108904 h 4063142"/>
              <a:gd name="connsiteX5" fmla="*/ 4628272 w 4634873"/>
              <a:gd name="connsiteY5" fmla="*/ 3403142 h 4063142"/>
              <a:gd name="connsiteX6" fmla="*/ 4434962 w 4634873"/>
              <a:gd name="connsiteY6" fmla="*/ 3869833 h 4063142"/>
              <a:gd name="connsiteX7" fmla="*/ 3968271 w 4634873"/>
              <a:gd name="connsiteY7" fmla="*/ 4063142 h 4063142"/>
              <a:gd name="connsiteX8" fmla="*/ 1328272 w 4634873"/>
              <a:gd name="connsiteY8" fmla="*/ 4063142 h 4063142"/>
              <a:gd name="connsiteX9" fmla="*/ 861582 w 4634873"/>
              <a:gd name="connsiteY9" fmla="*/ 3869832 h 4063142"/>
              <a:gd name="connsiteX10" fmla="*/ 668273 w 4634873"/>
              <a:gd name="connsiteY10" fmla="*/ 3403141 h 4063142"/>
              <a:gd name="connsiteX11" fmla="*/ 668272 w 4634873"/>
              <a:gd name="connsiteY11" fmla="*/ 762329 h 4063142"/>
              <a:gd name="connsiteX0" fmla="*/ 668272 w 4634873"/>
              <a:gd name="connsiteY0" fmla="*/ 670075 h 3970888"/>
              <a:gd name="connsiteX1" fmla="*/ 675648 w 4634873"/>
              <a:gd name="connsiteY1" fmla="*/ 16650 h 3970888"/>
              <a:gd name="connsiteX2" fmla="*/ 548771 w 4634873"/>
              <a:gd name="connsiteY2" fmla="*/ 16650 h 3970888"/>
              <a:gd name="connsiteX3" fmla="*/ 3968272 w 4634873"/>
              <a:gd name="connsiteY3" fmla="*/ 10075 h 3970888"/>
              <a:gd name="connsiteX4" fmla="*/ 4634873 w 4634873"/>
              <a:gd name="connsiteY4" fmla="*/ 16650 h 3970888"/>
              <a:gd name="connsiteX5" fmla="*/ 4628272 w 4634873"/>
              <a:gd name="connsiteY5" fmla="*/ 3310888 h 3970888"/>
              <a:gd name="connsiteX6" fmla="*/ 4434962 w 4634873"/>
              <a:gd name="connsiteY6" fmla="*/ 3777579 h 3970888"/>
              <a:gd name="connsiteX7" fmla="*/ 3968271 w 4634873"/>
              <a:gd name="connsiteY7" fmla="*/ 3970888 h 3970888"/>
              <a:gd name="connsiteX8" fmla="*/ 1328272 w 4634873"/>
              <a:gd name="connsiteY8" fmla="*/ 3970888 h 3970888"/>
              <a:gd name="connsiteX9" fmla="*/ 861582 w 4634873"/>
              <a:gd name="connsiteY9" fmla="*/ 3777578 h 3970888"/>
              <a:gd name="connsiteX10" fmla="*/ 668273 w 4634873"/>
              <a:gd name="connsiteY10" fmla="*/ 3310887 h 3970888"/>
              <a:gd name="connsiteX11" fmla="*/ 668272 w 4634873"/>
              <a:gd name="connsiteY11" fmla="*/ 670075 h 3970888"/>
              <a:gd name="connsiteX0" fmla="*/ 668272 w 4634873"/>
              <a:gd name="connsiteY0" fmla="*/ 681087 h 3981900"/>
              <a:gd name="connsiteX1" fmla="*/ 675648 w 4634873"/>
              <a:gd name="connsiteY1" fmla="*/ 27662 h 3981900"/>
              <a:gd name="connsiteX2" fmla="*/ 548771 w 4634873"/>
              <a:gd name="connsiteY2" fmla="*/ 27662 h 3981900"/>
              <a:gd name="connsiteX3" fmla="*/ 3968272 w 4634873"/>
              <a:gd name="connsiteY3" fmla="*/ 21087 h 3981900"/>
              <a:gd name="connsiteX4" fmla="*/ 4634873 w 4634873"/>
              <a:gd name="connsiteY4" fmla="*/ 27662 h 3981900"/>
              <a:gd name="connsiteX5" fmla="*/ 4628272 w 4634873"/>
              <a:gd name="connsiteY5" fmla="*/ 3321900 h 3981900"/>
              <a:gd name="connsiteX6" fmla="*/ 4434962 w 4634873"/>
              <a:gd name="connsiteY6" fmla="*/ 3788591 h 3981900"/>
              <a:gd name="connsiteX7" fmla="*/ 3968271 w 4634873"/>
              <a:gd name="connsiteY7" fmla="*/ 3981900 h 3981900"/>
              <a:gd name="connsiteX8" fmla="*/ 1328272 w 4634873"/>
              <a:gd name="connsiteY8" fmla="*/ 3981900 h 3981900"/>
              <a:gd name="connsiteX9" fmla="*/ 861582 w 4634873"/>
              <a:gd name="connsiteY9" fmla="*/ 3788590 h 3981900"/>
              <a:gd name="connsiteX10" fmla="*/ 668273 w 4634873"/>
              <a:gd name="connsiteY10" fmla="*/ 3321899 h 3981900"/>
              <a:gd name="connsiteX11" fmla="*/ 668272 w 4634873"/>
              <a:gd name="connsiteY11" fmla="*/ 681087 h 3981900"/>
              <a:gd name="connsiteX0" fmla="*/ 668272 w 4634873"/>
              <a:gd name="connsiteY0" fmla="*/ 683477 h 3984290"/>
              <a:gd name="connsiteX1" fmla="*/ 675648 w 4634873"/>
              <a:gd name="connsiteY1" fmla="*/ 30052 h 3984290"/>
              <a:gd name="connsiteX2" fmla="*/ 548771 w 4634873"/>
              <a:gd name="connsiteY2" fmla="*/ 30052 h 3984290"/>
              <a:gd name="connsiteX3" fmla="*/ 3968272 w 4634873"/>
              <a:gd name="connsiteY3" fmla="*/ 23477 h 3984290"/>
              <a:gd name="connsiteX4" fmla="*/ 4634873 w 4634873"/>
              <a:gd name="connsiteY4" fmla="*/ 30052 h 3984290"/>
              <a:gd name="connsiteX5" fmla="*/ 4628272 w 4634873"/>
              <a:gd name="connsiteY5" fmla="*/ 3324290 h 3984290"/>
              <a:gd name="connsiteX6" fmla="*/ 4434962 w 4634873"/>
              <a:gd name="connsiteY6" fmla="*/ 3790981 h 3984290"/>
              <a:gd name="connsiteX7" fmla="*/ 3968271 w 4634873"/>
              <a:gd name="connsiteY7" fmla="*/ 3984290 h 3984290"/>
              <a:gd name="connsiteX8" fmla="*/ 1328272 w 4634873"/>
              <a:gd name="connsiteY8" fmla="*/ 3984290 h 3984290"/>
              <a:gd name="connsiteX9" fmla="*/ 861582 w 4634873"/>
              <a:gd name="connsiteY9" fmla="*/ 3790980 h 3984290"/>
              <a:gd name="connsiteX10" fmla="*/ 668273 w 4634873"/>
              <a:gd name="connsiteY10" fmla="*/ 3324289 h 3984290"/>
              <a:gd name="connsiteX11" fmla="*/ 668272 w 4634873"/>
              <a:gd name="connsiteY11" fmla="*/ 683477 h 3984290"/>
              <a:gd name="connsiteX0" fmla="*/ 18927 w 3985528"/>
              <a:gd name="connsiteY0" fmla="*/ 763425 h 4064238"/>
              <a:gd name="connsiteX1" fmla="*/ 26303 w 3985528"/>
              <a:gd name="connsiteY1" fmla="*/ 110000 h 4064238"/>
              <a:gd name="connsiteX2" fmla="*/ 3318927 w 3985528"/>
              <a:gd name="connsiteY2" fmla="*/ 103425 h 4064238"/>
              <a:gd name="connsiteX3" fmla="*/ 3985528 w 3985528"/>
              <a:gd name="connsiteY3" fmla="*/ 110000 h 4064238"/>
              <a:gd name="connsiteX4" fmla="*/ 3978927 w 3985528"/>
              <a:gd name="connsiteY4" fmla="*/ 3404238 h 4064238"/>
              <a:gd name="connsiteX5" fmla="*/ 3785617 w 3985528"/>
              <a:gd name="connsiteY5" fmla="*/ 3870929 h 4064238"/>
              <a:gd name="connsiteX6" fmla="*/ 3318926 w 3985528"/>
              <a:gd name="connsiteY6" fmla="*/ 4064238 h 4064238"/>
              <a:gd name="connsiteX7" fmla="*/ 678927 w 3985528"/>
              <a:gd name="connsiteY7" fmla="*/ 4064238 h 4064238"/>
              <a:gd name="connsiteX8" fmla="*/ 212237 w 3985528"/>
              <a:gd name="connsiteY8" fmla="*/ 3870928 h 4064238"/>
              <a:gd name="connsiteX9" fmla="*/ 18928 w 3985528"/>
              <a:gd name="connsiteY9" fmla="*/ 3404237 h 4064238"/>
              <a:gd name="connsiteX10" fmla="*/ 18927 w 3985528"/>
              <a:gd name="connsiteY10" fmla="*/ 763425 h 4064238"/>
              <a:gd name="connsiteX0" fmla="*/ 18927 w 3985528"/>
              <a:gd name="connsiteY0" fmla="*/ 1149938 h 4450751"/>
              <a:gd name="connsiteX1" fmla="*/ 26303 w 3985528"/>
              <a:gd name="connsiteY1" fmla="*/ 496513 h 4450751"/>
              <a:gd name="connsiteX2" fmla="*/ 3318927 w 3985528"/>
              <a:gd name="connsiteY2" fmla="*/ 489938 h 4450751"/>
              <a:gd name="connsiteX3" fmla="*/ 3985528 w 3985528"/>
              <a:gd name="connsiteY3" fmla="*/ 496513 h 4450751"/>
              <a:gd name="connsiteX4" fmla="*/ 3978927 w 3985528"/>
              <a:gd name="connsiteY4" fmla="*/ 3790751 h 4450751"/>
              <a:gd name="connsiteX5" fmla="*/ 3785617 w 3985528"/>
              <a:gd name="connsiteY5" fmla="*/ 4257442 h 4450751"/>
              <a:gd name="connsiteX6" fmla="*/ 3318926 w 3985528"/>
              <a:gd name="connsiteY6" fmla="*/ 4450751 h 4450751"/>
              <a:gd name="connsiteX7" fmla="*/ 678927 w 3985528"/>
              <a:gd name="connsiteY7" fmla="*/ 4450751 h 4450751"/>
              <a:gd name="connsiteX8" fmla="*/ 212237 w 3985528"/>
              <a:gd name="connsiteY8" fmla="*/ 4257441 h 4450751"/>
              <a:gd name="connsiteX9" fmla="*/ 18928 w 3985528"/>
              <a:gd name="connsiteY9" fmla="*/ 3790750 h 4450751"/>
              <a:gd name="connsiteX10" fmla="*/ 18927 w 3985528"/>
              <a:gd name="connsiteY10" fmla="*/ 1149938 h 4450751"/>
              <a:gd name="connsiteX0" fmla="*/ 22112 w 3988713"/>
              <a:gd name="connsiteY0" fmla="*/ 1149938 h 4450751"/>
              <a:gd name="connsiteX1" fmla="*/ 29488 w 3988713"/>
              <a:gd name="connsiteY1" fmla="*/ 496513 h 4450751"/>
              <a:gd name="connsiteX2" fmla="*/ 3322112 w 3988713"/>
              <a:gd name="connsiteY2" fmla="*/ 489938 h 4450751"/>
              <a:gd name="connsiteX3" fmla="*/ 3988713 w 3988713"/>
              <a:gd name="connsiteY3" fmla="*/ 496513 h 4450751"/>
              <a:gd name="connsiteX4" fmla="*/ 3982112 w 3988713"/>
              <a:gd name="connsiteY4" fmla="*/ 3790751 h 4450751"/>
              <a:gd name="connsiteX5" fmla="*/ 3788802 w 3988713"/>
              <a:gd name="connsiteY5" fmla="*/ 4257442 h 4450751"/>
              <a:gd name="connsiteX6" fmla="*/ 3322111 w 3988713"/>
              <a:gd name="connsiteY6" fmla="*/ 4450751 h 4450751"/>
              <a:gd name="connsiteX7" fmla="*/ 682112 w 3988713"/>
              <a:gd name="connsiteY7" fmla="*/ 4450751 h 4450751"/>
              <a:gd name="connsiteX8" fmla="*/ 215422 w 3988713"/>
              <a:gd name="connsiteY8" fmla="*/ 4257441 h 4450751"/>
              <a:gd name="connsiteX9" fmla="*/ 22113 w 3988713"/>
              <a:gd name="connsiteY9" fmla="*/ 3790750 h 4450751"/>
              <a:gd name="connsiteX10" fmla="*/ 22112 w 3988713"/>
              <a:gd name="connsiteY10" fmla="*/ 1149938 h 4450751"/>
              <a:gd name="connsiteX0" fmla="*/ 22112 w 3988713"/>
              <a:gd name="connsiteY0" fmla="*/ 1149938 h 4450751"/>
              <a:gd name="connsiteX1" fmla="*/ 29488 w 3988713"/>
              <a:gd name="connsiteY1" fmla="*/ 496513 h 4450751"/>
              <a:gd name="connsiteX2" fmla="*/ 3322112 w 3988713"/>
              <a:gd name="connsiteY2" fmla="*/ 489938 h 4450751"/>
              <a:gd name="connsiteX3" fmla="*/ 3988713 w 3988713"/>
              <a:gd name="connsiteY3" fmla="*/ 496513 h 4450751"/>
              <a:gd name="connsiteX4" fmla="*/ 3982112 w 3988713"/>
              <a:gd name="connsiteY4" fmla="*/ 3790751 h 4450751"/>
              <a:gd name="connsiteX5" fmla="*/ 3788802 w 3988713"/>
              <a:gd name="connsiteY5" fmla="*/ 4257442 h 4450751"/>
              <a:gd name="connsiteX6" fmla="*/ 3322111 w 3988713"/>
              <a:gd name="connsiteY6" fmla="*/ 4450751 h 4450751"/>
              <a:gd name="connsiteX7" fmla="*/ 682112 w 3988713"/>
              <a:gd name="connsiteY7" fmla="*/ 4450751 h 4450751"/>
              <a:gd name="connsiteX8" fmla="*/ 215422 w 3988713"/>
              <a:gd name="connsiteY8" fmla="*/ 4257441 h 4450751"/>
              <a:gd name="connsiteX9" fmla="*/ 22113 w 3988713"/>
              <a:gd name="connsiteY9" fmla="*/ 3790750 h 4450751"/>
              <a:gd name="connsiteX10" fmla="*/ 22112 w 3988713"/>
              <a:gd name="connsiteY10" fmla="*/ 1149938 h 4450751"/>
              <a:gd name="connsiteX0" fmla="*/ 22112 w 3988713"/>
              <a:gd name="connsiteY0" fmla="*/ 1149938 h 4450751"/>
              <a:gd name="connsiteX1" fmla="*/ 29488 w 3988713"/>
              <a:gd name="connsiteY1" fmla="*/ 496513 h 4450751"/>
              <a:gd name="connsiteX2" fmla="*/ 3322112 w 3988713"/>
              <a:gd name="connsiteY2" fmla="*/ 489938 h 4450751"/>
              <a:gd name="connsiteX3" fmla="*/ 3988713 w 3988713"/>
              <a:gd name="connsiteY3" fmla="*/ 496513 h 4450751"/>
              <a:gd name="connsiteX4" fmla="*/ 3982112 w 3988713"/>
              <a:gd name="connsiteY4" fmla="*/ 3790751 h 4450751"/>
              <a:gd name="connsiteX5" fmla="*/ 3788802 w 3988713"/>
              <a:gd name="connsiteY5" fmla="*/ 4257442 h 4450751"/>
              <a:gd name="connsiteX6" fmla="*/ 3322111 w 3988713"/>
              <a:gd name="connsiteY6" fmla="*/ 4450751 h 4450751"/>
              <a:gd name="connsiteX7" fmla="*/ 682112 w 3988713"/>
              <a:gd name="connsiteY7" fmla="*/ 4450751 h 4450751"/>
              <a:gd name="connsiteX8" fmla="*/ 215422 w 3988713"/>
              <a:gd name="connsiteY8" fmla="*/ 4257441 h 4450751"/>
              <a:gd name="connsiteX9" fmla="*/ 22113 w 3988713"/>
              <a:gd name="connsiteY9" fmla="*/ 3790750 h 4450751"/>
              <a:gd name="connsiteX10" fmla="*/ 22112 w 3988713"/>
              <a:gd name="connsiteY10" fmla="*/ 1149938 h 4450751"/>
              <a:gd name="connsiteX0" fmla="*/ 22112 w 3988713"/>
              <a:gd name="connsiteY0" fmla="*/ 1149938 h 4450751"/>
              <a:gd name="connsiteX1" fmla="*/ 29488 w 3988713"/>
              <a:gd name="connsiteY1" fmla="*/ 496513 h 4450751"/>
              <a:gd name="connsiteX2" fmla="*/ 3322112 w 3988713"/>
              <a:gd name="connsiteY2" fmla="*/ 489938 h 4450751"/>
              <a:gd name="connsiteX3" fmla="*/ 3988713 w 3988713"/>
              <a:gd name="connsiteY3" fmla="*/ 496513 h 4450751"/>
              <a:gd name="connsiteX4" fmla="*/ 3982112 w 3988713"/>
              <a:gd name="connsiteY4" fmla="*/ 3790751 h 4450751"/>
              <a:gd name="connsiteX5" fmla="*/ 3788802 w 3988713"/>
              <a:gd name="connsiteY5" fmla="*/ 4257442 h 4450751"/>
              <a:gd name="connsiteX6" fmla="*/ 3322111 w 3988713"/>
              <a:gd name="connsiteY6" fmla="*/ 4450751 h 4450751"/>
              <a:gd name="connsiteX7" fmla="*/ 682112 w 3988713"/>
              <a:gd name="connsiteY7" fmla="*/ 4450751 h 4450751"/>
              <a:gd name="connsiteX8" fmla="*/ 215422 w 3988713"/>
              <a:gd name="connsiteY8" fmla="*/ 4257441 h 4450751"/>
              <a:gd name="connsiteX9" fmla="*/ 22113 w 3988713"/>
              <a:gd name="connsiteY9" fmla="*/ 3790750 h 4450751"/>
              <a:gd name="connsiteX10" fmla="*/ 22112 w 3988713"/>
              <a:gd name="connsiteY10" fmla="*/ 1149938 h 4450751"/>
              <a:gd name="connsiteX0" fmla="*/ 22112 w 3988713"/>
              <a:gd name="connsiteY0" fmla="*/ 763425 h 4064238"/>
              <a:gd name="connsiteX1" fmla="*/ 29488 w 3988713"/>
              <a:gd name="connsiteY1" fmla="*/ 110000 h 4064238"/>
              <a:gd name="connsiteX2" fmla="*/ 3322112 w 3988713"/>
              <a:gd name="connsiteY2" fmla="*/ 103425 h 4064238"/>
              <a:gd name="connsiteX3" fmla="*/ 3988713 w 3988713"/>
              <a:gd name="connsiteY3" fmla="*/ 110000 h 4064238"/>
              <a:gd name="connsiteX4" fmla="*/ 3982112 w 3988713"/>
              <a:gd name="connsiteY4" fmla="*/ 3404238 h 4064238"/>
              <a:gd name="connsiteX5" fmla="*/ 3788802 w 3988713"/>
              <a:gd name="connsiteY5" fmla="*/ 3870929 h 4064238"/>
              <a:gd name="connsiteX6" fmla="*/ 3322111 w 3988713"/>
              <a:gd name="connsiteY6" fmla="*/ 4064238 h 4064238"/>
              <a:gd name="connsiteX7" fmla="*/ 682112 w 3988713"/>
              <a:gd name="connsiteY7" fmla="*/ 4064238 h 4064238"/>
              <a:gd name="connsiteX8" fmla="*/ 215422 w 3988713"/>
              <a:gd name="connsiteY8" fmla="*/ 3870928 h 4064238"/>
              <a:gd name="connsiteX9" fmla="*/ 22113 w 3988713"/>
              <a:gd name="connsiteY9" fmla="*/ 3404237 h 4064238"/>
              <a:gd name="connsiteX10" fmla="*/ 22112 w 3988713"/>
              <a:gd name="connsiteY10" fmla="*/ 763425 h 4064238"/>
              <a:gd name="connsiteX0" fmla="*/ 22112 w 3988713"/>
              <a:gd name="connsiteY0" fmla="*/ 1195887 h 4496700"/>
              <a:gd name="connsiteX1" fmla="*/ 29488 w 3988713"/>
              <a:gd name="connsiteY1" fmla="*/ 542462 h 4496700"/>
              <a:gd name="connsiteX2" fmla="*/ 3322112 w 3988713"/>
              <a:gd name="connsiteY2" fmla="*/ 535887 h 4496700"/>
              <a:gd name="connsiteX3" fmla="*/ 3988713 w 3988713"/>
              <a:gd name="connsiteY3" fmla="*/ 542462 h 4496700"/>
              <a:gd name="connsiteX4" fmla="*/ 3982112 w 3988713"/>
              <a:gd name="connsiteY4" fmla="*/ 3836700 h 4496700"/>
              <a:gd name="connsiteX5" fmla="*/ 3788802 w 3988713"/>
              <a:gd name="connsiteY5" fmla="*/ 4303391 h 4496700"/>
              <a:gd name="connsiteX6" fmla="*/ 3322111 w 3988713"/>
              <a:gd name="connsiteY6" fmla="*/ 4496700 h 4496700"/>
              <a:gd name="connsiteX7" fmla="*/ 682112 w 3988713"/>
              <a:gd name="connsiteY7" fmla="*/ 4496700 h 4496700"/>
              <a:gd name="connsiteX8" fmla="*/ 215422 w 3988713"/>
              <a:gd name="connsiteY8" fmla="*/ 4303390 h 4496700"/>
              <a:gd name="connsiteX9" fmla="*/ 22113 w 3988713"/>
              <a:gd name="connsiteY9" fmla="*/ 3836699 h 4496700"/>
              <a:gd name="connsiteX10" fmla="*/ 22112 w 3988713"/>
              <a:gd name="connsiteY10" fmla="*/ 1195887 h 4496700"/>
              <a:gd name="connsiteX0" fmla="*/ 22112 w 3988713"/>
              <a:gd name="connsiteY0" fmla="*/ 763425 h 4064238"/>
              <a:gd name="connsiteX1" fmla="*/ 29488 w 3988713"/>
              <a:gd name="connsiteY1" fmla="*/ 110000 h 4064238"/>
              <a:gd name="connsiteX2" fmla="*/ 3322112 w 3988713"/>
              <a:gd name="connsiteY2" fmla="*/ 103425 h 4064238"/>
              <a:gd name="connsiteX3" fmla="*/ 3988713 w 3988713"/>
              <a:gd name="connsiteY3" fmla="*/ 110000 h 4064238"/>
              <a:gd name="connsiteX4" fmla="*/ 3982112 w 3988713"/>
              <a:gd name="connsiteY4" fmla="*/ 3404238 h 4064238"/>
              <a:gd name="connsiteX5" fmla="*/ 3788802 w 3988713"/>
              <a:gd name="connsiteY5" fmla="*/ 3870929 h 4064238"/>
              <a:gd name="connsiteX6" fmla="*/ 3322111 w 3988713"/>
              <a:gd name="connsiteY6" fmla="*/ 4064238 h 4064238"/>
              <a:gd name="connsiteX7" fmla="*/ 682112 w 3988713"/>
              <a:gd name="connsiteY7" fmla="*/ 4064238 h 4064238"/>
              <a:gd name="connsiteX8" fmla="*/ 215422 w 3988713"/>
              <a:gd name="connsiteY8" fmla="*/ 3870928 h 4064238"/>
              <a:gd name="connsiteX9" fmla="*/ 22113 w 3988713"/>
              <a:gd name="connsiteY9" fmla="*/ 3404237 h 4064238"/>
              <a:gd name="connsiteX10" fmla="*/ 22112 w 3988713"/>
              <a:gd name="connsiteY10" fmla="*/ 763425 h 4064238"/>
              <a:gd name="connsiteX0" fmla="*/ 22112 w 3988713"/>
              <a:gd name="connsiteY0" fmla="*/ 763425 h 4064238"/>
              <a:gd name="connsiteX1" fmla="*/ 29488 w 3988713"/>
              <a:gd name="connsiteY1" fmla="*/ 110000 h 4064238"/>
              <a:gd name="connsiteX2" fmla="*/ 3322112 w 3988713"/>
              <a:gd name="connsiteY2" fmla="*/ 103425 h 4064238"/>
              <a:gd name="connsiteX3" fmla="*/ 3988713 w 3988713"/>
              <a:gd name="connsiteY3" fmla="*/ 110000 h 4064238"/>
              <a:gd name="connsiteX4" fmla="*/ 3982112 w 3988713"/>
              <a:gd name="connsiteY4" fmla="*/ 3404238 h 4064238"/>
              <a:gd name="connsiteX5" fmla="*/ 3788802 w 3988713"/>
              <a:gd name="connsiteY5" fmla="*/ 3870929 h 4064238"/>
              <a:gd name="connsiteX6" fmla="*/ 3322111 w 3988713"/>
              <a:gd name="connsiteY6" fmla="*/ 4064238 h 4064238"/>
              <a:gd name="connsiteX7" fmla="*/ 682112 w 3988713"/>
              <a:gd name="connsiteY7" fmla="*/ 4064238 h 4064238"/>
              <a:gd name="connsiteX8" fmla="*/ 215422 w 3988713"/>
              <a:gd name="connsiteY8" fmla="*/ 3870928 h 4064238"/>
              <a:gd name="connsiteX9" fmla="*/ 22113 w 3988713"/>
              <a:gd name="connsiteY9" fmla="*/ 3404237 h 4064238"/>
              <a:gd name="connsiteX10" fmla="*/ 22112 w 3988713"/>
              <a:gd name="connsiteY10" fmla="*/ 763425 h 4064238"/>
              <a:gd name="connsiteX0" fmla="*/ 22112 w 3988713"/>
              <a:gd name="connsiteY0" fmla="*/ 670075 h 3970888"/>
              <a:gd name="connsiteX1" fmla="*/ 29488 w 3988713"/>
              <a:gd name="connsiteY1" fmla="*/ 16650 h 3970888"/>
              <a:gd name="connsiteX2" fmla="*/ 3322112 w 3988713"/>
              <a:gd name="connsiteY2" fmla="*/ 10075 h 3970888"/>
              <a:gd name="connsiteX3" fmla="*/ 3988713 w 3988713"/>
              <a:gd name="connsiteY3" fmla="*/ 16650 h 3970888"/>
              <a:gd name="connsiteX4" fmla="*/ 3982112 w 3988713"/>
              <a:gd name="connsiteY4" fmla="*/ 3310888 h 3970888"/>
              <a:gd name="connsiteX5" fmla="*/ 3788802 w 3988713"/>
              <a:gd name="connsiteY5" fmla="*/ 3777579 h 3970888"/>
              <a:gd name="connsiteX6" fmla="*/ 3322111 w 3988713"/>
              <a:gd name="connsiteY6" fmla="*/ 3970888 h 3970888"/>
              <a:gd name="connsiteX7" fmla="*/ 682112 w 3988713"/>
              <a:gd name="connsiteY7" fmla="*/ 3970888 h 3970888"/>
              <a:gd name="connsiteX8" fmla="*/ 215422 w 3988713"/>
              <a:gd name="connsiteY8" fmla="*/ 3777578 h 3970888"/>
              <a:gd name="connsiteX9" fmla="*/ 22113 w 3988713"/>
              <a:gd name="connsiteY9" fmla="*/ 3310887 h 3970888"/>
              <a:gd name="connsiteX10" fmla="*/ 22112 w 3988713"/>
              <a:gd name="connsiteY10" fmla="*/ 670075 h 3970888"/>
              <a:gd name="connsiteX0" fmla="*/ 22112 w 3988713"/>
              <a:gd name="connsiteY0" fmla="*/ 1202465 h 4503278"/>
              <a:gd name="connsiteX1" fmla="*/ 29488 w 3988713"/>
              <a:gd name="connsiteY1" fmla="*/ 549040 h 4503278"/>
              <a:gd name="connsiteX2" fmla="*/ 3988713 w 3988713"/>
              <a:gd name="connsiteY2" fmla="*/ 549040 h 4503278"/>
              <a:gd name="connsiteX3" fmla="*/ 3982112 w 3988713"/>
              <a:gd name="connsiteY3" fmla="*/ 3843278 h 4503278"/>
              <a:gd name="connsiteX4" fmla="*/ 3788802 w 3988713"/>
              <a:gd name="connsiteY4" fmla="*/ 4309969 h 4503278"/>
              <a:gd name="connsiteX5" fmla="*/ 3322111 w 3988713"/>
              <a:gd name="connsiteY5" fmla="*/ 4503278 h 4503278"/>
              <a:gd name="connsiteX6" fmla="*/ 682112 w 3988713"/>
              <a:gd name="connsiteY6" fmla="*/ 4503278 h 4503278"/>
              <a:gd name="connsiteX7" fmla="*/ 215422 w 3988713"/>
              <a:gd name="connsiteY7" fmla="*/ 4309968 h 4503278"/>
              <a:gd name="connsiteX8" fmla="*/ 22113 w 3988713"/>
              <a:gd name="connsiteY8" fmla="*/ 3843277 h 4503278"/>
              <a:gd name="connsiteX9" fmla="*/ 22112 w 3988713"/>
              <a:gd name="connsiteY9" fmla="*/ 1202465 h 4503278"/>
              <a:gd name="connsiteX0" fmla="*/ 22112 w 3988713"/>
              <a:gd name="connsiteY0" fmla="*/ 1510994 h 4811807"/>
              <a:gd name="connsiteX1" fmla="*/ 29488 w 3988713"/>
              <a:gd name="connsiteY1" fmla="*/ 857569 h 4811807"/>
              <a:gd name="connsiteX2" fmla="*/ 3988713 w 3988713"/>
              <a:gd name="connsiteY2" fmla="*/ 857569 h 4811807"/>
              <a:gd name="connsiteX3" fmla="*/ 3982112 w 3988713"/>
              <a:gd name="connsiteY3" fmla="*/ 4151807 h 4811807"/>
              <a:gd name="connsiteX4" fmla="*/ 3788802 w 3988713"/>
              <a:gd name="connsiteY4" fmla="*/ 4618498 h 4811807"/>
              <a:gd name="connsiteX5" fmla="*/ 3322111 w 3988713"/>
              <a:gd name="connsiteY5" fmla="*/ 4811807 h 4811807"/>
              <a:gd name="connsiteX6" fmla="*/ 682112 w 3988713"/>
              <a:gd name="connsiteY6" fmla="*/ 4811807 h 4811807"/>
              <a:gd name="connsiteX7" fmla="*/ 215422 w 3988713"/>
              <a:gd name="connsiteY7" fmla="*/ 4618497 h 4811807"/>
              <a:gd name="connsiteX8" fmla="*/ 22113 w 3988713"/>
              <a:gd name="connsiteY8" fmla="*/ 4151806 h 4811807"/>
              <a:gd name="connsiteX9" fmla="*/ 22112 w 3988713"/>
              <a:gd name="connsiteY9" fmla="*/ 1510994 h 4811807"/>
              <a:gd name="connsiteX0" fmla="*/ 22112 w 3988713"/>
              <a:gd name="connsiteY0" fmla="*/ 653425 h 3954238"/>
              <a:gd name="connsiteX1" fmla="*/ 29488 w 3988713"/>
              <a:gd name="connsiteY1" fmla="*/ 0 h 3954238"/>
              <a:gd name="connsiteX2" fmla="*/ 3988713 w 3988713"/>
              <a:gd name="connsiteY2" fmla="*/ 0 h 3954238"/>
              <a:gd name="connsiteX3" fmla="*/ 3982112 w 3988713"/>
              <a:gd name="connsiteY3" fmla="*/ 3294238 h 3954238"/>
              <a:gd name="connsiteX4" fmla="*/ 3788802 w 3988713"/>
              <a:gd name="connsiteY4" fmla="*/ 3760929 h 3954238"/>
              <a:gd name="connsiteX5" fmla="*/ 3322111 w 3988713"/>
              <a:gd name="connsiteY5" fmla="*/ 3954238 h 3954238"/>
              <a:gd name="connsiteX6" fmla="*/ 682112 w 3988713"/>
              <a:gd name="connsiteY6" fmla="*/ 3954238 h 3954238"/>
              <a:gd name="connsiteX7" fmla="*/ 215422 w 3988713"/>
              <a:gd name="connsiteY7" fmla="*/ 3760928 h 3954238"/>
              <a:gd name="connsiteX8" fmla="*/ 22113 w 3988713"/>
              <a:gd name="connsiteY8" fmla="*/ 3294237 h 3954238"/>
              <a:gd name="connsiteX9" fmla="*/ 22112 w 3988713"/>
              <a:gd name="connsiteY9" fmla="*/ 653425 h 3954238"/>
              <a:gd name="connsiteX0" fmla="*/ 0 w 3966601"/>
              <a:gd name="connsiteY0" fmla="*/ 653425 h 3954238"/>
              <a:gd name="connsiteX1" fmla="*/ 7376 w 3966601"/>
              <a:gd name="connsiteY1" fmla="*/ 0 h 3954238"/>
              <a:gd name="connsiteX2" fmla="*/ 3966601 w 3966601"/>
              <a:gd name="connsiteY2" fmla="*/ 0 h 3954238"/>
              <a:gd name="connsiteX3" fmla="*/ 3960000 w 3966601"/>
              <a:gd name="connsiteY3" fmla="*/ 3294238 h 3954238"/>
              <a:gd name="connsiteX4" fmla="*/ 3766690 w 3966601"/>
              <a:gd name="connsiteY4" fmla="*/ 3760929 h 3954238"/>
              <a:gd name="connsiteX5" fmla="*/ 3299999 w 3966601"/>
              <a:gd name="connsiteY5" fmla="*/ 3954238 h 3954238"/>
              <a:gd name="connsiteX6" fmla="*/ 660000 w 3966601"/>
              <a:gd name="connsiteY6" fmla="*/ 3954238 h 3954238"/>
              <a:gd name="connsiteX7" fmla="*/ 193310 w 3966601"/>
              <a:gd name="connsiteY7" fmla="*/ 3760928 h 3954238"/>
              <a:gd name="connsiteX8" fmla="*/ 1 w 3966601"/>
              <a:gd name="connsiteY8" fmla="*/ 3294237 h 3954238"/>
              <a:gd name="connsiteX9" fmla="*/ 0 w 3966601"/>
              <a:gd name="connsiteY9" fmla="*/ 653425 h 3954238"/>
              <a:gd name="connsiteX0" fmla="*/ 653725 w 4620325"/>
              <a:gd name="connsiteY0" fmla="*/ 3294237 h 3954238"/>
              <a:gd name="connsiteX1" fmla="*/ 661100 w 4620325"/>
              <a:gd name="connsiteY1" fmla="*/ 0 h 3954238"/>
              <a:gd name="connsiteX2" fmla="*/ 4620325 w 4620325"/>
              <a:gd name="connsiteY2" fmla="*/ 0 h 3954238"/>
              <a:gd name="connsiteX3" fmla="*/ 4613724 w 4620325"/>
              <a:gd name="connsiteY3" fmla="*/ 3294238 h 3954238"/>
              <a:gd name="connsiteX4" fmla="*/ 4420414 w 4620325"/>
              <a:gd name="connsiteY4" fmla="*/ 3760929 h 3954238"/>
              <a:gd name="connsiteX5" fmla="*/ 3953723 w 4620325"/>
              <a:gd name="connsiteY5" fmla="*/ 3954238 h 3954238"/>
              <a:gd name="connsiteX6" fmla="*/ 1313724 w 4620325"/>
              <a:gd name="connsiteY6" fmla="*/ 3954238 h 3954238"/>
              <a:gd name="connsiteX7" fmla="*/ 847034 w 4620325"/>
              <a:gd name="connsiteY7" fmla="*/ 3760928 h 3954238"/>
              <a:gd name="connsiteX8" fmla="*/ 653725 w 4620325"/>
              <a:gd name="connsiteY8" fmla="*/ 3294237 h 3954238"/>
              <a:gd name="connsiteX0" fmla="*/ 0 w 3966600"/>
              <a:gd name="connsiteY0" fmla="*/ 3294237 h 3954238"/>
              <a:gd name="connsiteX1" fmla="*/ 7375 w 3966600"/>
              <a:gd name="connsiteY1" fmla="*/ 0 h 3954238"/>
              <a:gd name="connsiteX2" fmla="*/ 3966600 w 3966600"/>
              <a:gd name="connsiteY2" fmla="*/ 0 h 3954238"/>
              <a:gd name="connsiteX3" fmla="*/ 3959999 w 3966600"/>
              <a:gd name="connsiteY3" fmla="*/ 3294238 h 3954238"/>
              <a:gd name="connsiteX4" fmla="*/ 3766689 w 3966600"/>
              <a:gd name="connsiteY4" fmla="*/ 3760929 h 3954238"/>
              <a:gd name="connsiteX5" fmla="*/ 3299998 w 3966600"/>
              <a:gd name="connsiteY5" fmla="*/ 3954238 h 3954238"/>
              <a:gd name="connsiteX6" fmla="*/ 659999 w 3966600"/>
              <a:gd name="connsiteY6" fmla="*/ 3954238 h 3954238"/>
              <a:gd name="connsiteX7" fmla="*/ 193309 w 3966600"/>
              <a:gd name="connsiteY7" fmla="*/ 3760928 h 3954238"/>
              <a:gd name="connsiteX8" fmla="*/ 0 w 3966600"/>
              <a:gd name="connsiteY8" fmla="*/ 3294237 h 3954238"/>
              <a:gd name="connsiteX0" fmla="*/ 0 w 3966600"/>
              <a:gd name="connsiteY0" fmla="*/ 3294237 h 3954238"/>
              <a:gd name="connsiteX1" fmla="*/ 7375 w 3966600"/>
              <a:gd name="connsiteY1" fmla="*/ 0 h 3954238"/>
              <a:gd name="connsiteX2" fmla="*/ 3966600 w 3966600"/>
              <a:gd name="connsiteY2" fmla="*/ 0 h 3954238"/>
              <a:gd name="connsiteX3" fmla="*/ 3959999 w 3966600"/>
              <a:gd name="connsiteY3" fmla="*/ 3294238 h 3954238"/>
              <a:gd name="connsiteX4" fmla="*/ 3299998 w 3966600"/>
              <a:gd name="connsiteY4" fmla="*/ 3954238 h 3954238"/>
              <a:gd name="connsiteX5" fmla="*/ 659999 w 3966600"/>
              <a:gd name="connsiteY5" fmla="*/ 3954238 h 3954238"/>
              <a:gd name="connsiteX6" fmla="*/ 193309 w 3966600"/>
              <a:gd name="connsiteY6" fmla="*/ 3760928 h 3954238"/>
              <a:gd name="connsiteX7" fmla="*/ 0 w 3966600"/>
              <a:gd name="connsiteY7" fmla="*/ 3294237 h 3954238"/>
              <a:gd name="connsiteX0" fmla="*/ 0 w 3966600"/>
              <a:gd name="connsiteY0" fmla="*/ 3294237 h 3954238"/>
              <a:gd name="connsiteX1" fmla="*/ 7375 w 3966600"/>
              <a:gd name="connsiteY1" fmla="*/ 0 h 3954238"/>
              <a:gd name="connsiteX2" fmla="*/ 3966600 w 3966600"/>
              <a:gd name="connsiteY2" fmla="*/ 0 h 3954238"/>
              <a:gd name="connsiteX3" fmla="*/ 3959999 w 3966600"/>
              <a:gd name="connsiteY3" fmla="*/ 3294238 h 3954238"/>
              <a:gd name="connsiteX4" fmla="*/ 3299998 w 3966600"/>
              <a:gd name="connsiteY4" fmla="*/ 3954238 h 3954238"/>
              <a:gd name="connsiteX5" fmla="*/ 659999 w 3966600"/>
              <a:gd name="connsiteY5" fmla="*/ 3954238 h 3954238"/>
              <a:gd name="connsiteX6" fmla="*/ 193309 w 3966600"/>
              <a:gd name="connsiteY6" fmla="*/ 3760928 h 3954238"/>
              <a:gd name="connsiteX7" fmla="*/ 0 w 3966600"/>
              <a:gd name="connsiteY7" fmla="*/ 3294237 h 3954238"/>
              <a:gd name="connsiteX0" fmla="*/ 0 w 3966600"/>
              <a:gd name="connsiteY0" fmla="*/ 3294237 h 3960813"/>
              <a:gd name="connsiteX1" fmla="*/ 7375 w 3966600"/>
              <a:gd name="connsiteY1" fmla="*/ 0 h 3960813"/>
              <a:gd name="connsiteX2" fmla="*/ 3966600 w 3966600"/>
              <a:gd name="connsiteY2" fmla="*/ 0 h 3960813"/>
              <a:gd name="connsiteX3" fmla="*/ 3966600 w 3966600"/>
              <a:gd name="connsiteY3" fmla="*/ 3960813 h 3960813"/>
              <a:gd name="connsiteX4" fmla="*/ 3299998 w 3966600"/>
              <a:gd name="connsiteY4" fmla="*/ 3954238 h 3960813"/>
              <a:gd name="connsiteX5" fmla="*/ 659999 w 3966600"/>
              <a:gd name="connsiteY5" fmla="*/ 3954238 h 3960813"/>
              <a:gd name="connsiteX6" fmla="*/ 193309 w 3966600"/>
              <a:gd name="connsiteY6" fmla="*/ 3760928 h 3960813"/>
              <a:gd name="connsiteX7" fmla="*/ 0 w 3966600"/>
              <a:gd name="connsiteY7" fmla="*/ 3294237 h 3960813"/>
              <a:gd name="connsiteX0" fmla="*/ 0 w 3966600"/>
              <a:gd name="connsiteY0" fmla="*/ 3294237 h 3960813"/>
              <a:gd name="connsiteX1" fmla="*/ 7375 w 3966600"/>
              <a:gd name="connsiteY1" fmla="*/ 0 h 3960813"/>
              <a:gd name="connsiteX2" fmla="*/ 3966600 w 3966600"/>
              <a:gd name="connsiteY2" fmla="*/ 0 h 3960813"/>
              <a:gd name="connsiteX3" fmla="*/ 3966600 w 3966600"/>
              <a:gd name="connsiteY3" fmla="*/ 3960813 h 3960813"/>
              <a:gd name="connsiteX4" fmla="*/ 659999 w 3966600"/>
              <a:gd name="connsiteY4" fmla="*/ 3954238 h 3960813"/>
              <a:gd name="connsiteX5" fmla="*/ 193309 w 3966600"/>
              <a:gd name="connsiteY5" fmla="*/ 3760928 h 3960813"/>
              <a:gd name="connsiteX6" fmla="*/ 0 w 3966600"/>
              <a:gd name="connsiteY6" fmla="*/ 3294237 h 39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6600" h="3960813">
                <a:moveTo>
                  <a:pt x="0" y="3294237"/>
                </a:moveTo>
                <a:cubicBezTo>
                  <a:pt x="2458" y="2196158"/>
                  <a:pt x="4917" y="1098079"/>
                  <a:pt x="7375" y="0"/>
                </a:cubicBezTo>
                <a:lnTo>
                  <a:pt x="3966600" y="0"/>
                </a:lnTo>
                <a:lnTo>
                  <a:pt x="3966600" y="3960813"/>
                </a:lnTo>
                <a:lnTo>
                  <a:pt x="659999" y="3954238"/>
                </a:lnTo>
                <a:cubicBezTo>
                  <a:pt x="484956" y="3954238"/>
                  <a:pt x="317082" y="3884702"/>
                  <a:pt x="193309" y="3760928"/>
                </a:cubicBezTo>
                <a:cubicBezTo>
                  <a:pt x="69535" y="3637154"/>
                  <a:pt x="0" y="3469280"/>
                  <a:pt x="0" y="3294237"/>
                </a:cubicBezTo>
                <a:close/>
              </a:path>
            </a:pathLst>
          </a:custGeom>
        </p:spPr>
        <p:txBody>
          <a:bodyPr/>
          <a:lstStyle>
            <a:lvl1pPr marL="0" indent="0">
              <a:lnSpc>
                <a:spcPts val="2300"/>
              </a:lnSpc>
              <a:spcBef>
                <a:spcPts val="0"/>
              </a:spcBef>
              <a:buNone/>
              <a:defRPr lang="en-US" sz="2000" kern="1200" dirty="0" smtClean="0">
                <a:solidFill>
                  <a:srgbClr val="5D5F66"/>
                </a:solidFill>
                <a:latin typeface="+mn-lt"/>
                <a:ea typeface="+mn-ea"/>
                <a:cs typeface="+mn-cs"/>
              </a:defRPr>
            </a:lvl1pPr>
          </a:lstStyle>
          <a:p>
            <a:pPr lvl="0"/>
            <a:r>
              <a:rPr lang="en-US" dirty="0" smtClean="0"/>
              <a:t>Click to edit Master text styles</a:t>
            </a:r>
          </a:p>
        </p:txBody>
      </p:sp>
      <p:sp>
        <p:nvSpPr>
          <p:cNvPr id="6" name="Rectangle 5"/>
          <p:cNvSpPr/>
          <p:nvPr userDrawn="1"/>
        </p:nvSpPr>
        <p:spPr>
          <a:xfrm>
            <a:off x="4644000" y="692696"/>
            <a:ext cx="3960000" cy="37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7" name="Content Placeholder 2"/>
          <p:cNvSpPr>
            <a:spLocks noGrp="1"/>
          </p:cNvSpPr>
          <p:nvPr>
            <p:ph idx="11"/>
          </p:nvPr>
        </p:nvSpPr>
        <p:spPr>
          <a:xfrm>
            <a:off x="720000" y="1800000"/>
            <a:ext cx="3635976" cy="3933256"/>
          </a:xfrm>
        </p:spPr>
        <p:txBody>
          <a:bodyPr>
            <a:normAutofit/>
          </a:bodyPr>
          <a:lstStyle>
            <a:lvl1pPr indent="-360000">
              <a:lnSpc>
                <a:spcPts val="2300"/>
              </a:lnSpc>
              <a:spcBef>
                <a:spcPts val="0"/>
              </a:spcBef>
              <a:spcAft>
                <a:spcPts val="1417"/>
              </a:spcAft>
              <a:defRPr sz="2000">
                <a:solidFill>
                  <a:srgbClr val="5D5F66"/>
                </a:solidFill>
              </a:defRPr>
            </a:lvl1pPr>
            <a:lvl2pPr indent="-360000">
              <a:lnSpc>
                <a:spcPts val="2300"/>
              </a:lnSpc>
              <a:spcBef>
                <a:spcPts val="0"/>
              </a:spcBef>
              <a:spcAft>
                <a:spcPts val="1417"/>
              </a:spcAft>
              <a:defRPr sz="1600">
                <a:solidFill>
                  <a:srgbClr val="5D5F66"/>
                </a:solidFill>
              </a:defRPr>
            </a:lvl2pPr>
            <a:lvl3pPr indent="-360000">
              <a:lnSpc>
                <a:spcPts val="2300"/>
              </a:lnSpc>
              <a:spcBef>
                <a:spcPts val="0"/>
              </a:spcBef>
              <a:spcAft>
                <a:spcPts val="1417"/>
              </a:spcAft>
              <a:defRPr sz="1400">
                <a:solidFill>
                  <a:srgbClr val="5D5F66"/>
                </a:solidFill>
              </a:defRPr>
            </a:lvl3pPr>
            <a:lvl4pPr>
              <a:lnSpc>
                <a:spcPts val="2300"/>
              </a:lnSpc>
              <a:spcBef>
                <a:spcPts val="0"/>
              </a:spcBef>
              <a:spcAft>
                <a:spcPts val="1417"/>
              </a:spcAft>
              <a:defRPr sz="2000">
                <a:solidFill>
                  <a:srgbClr val="5D5F66"/>
                </a:solidFill>
              </a:defRPr>
            </a:lvl4pPr>
            <a:lvl5pPr>
              <a:lnSpc>
                <a:spcPts val="2300"/>
              </a:lnSpc>
              <a:spcBef>
                <a:spcPts val="0"/>
              </a:spcBef>
              <a:spcAft>
                <a:spcPts val="1417"/>
              </a:spcAft>
              <a:defRPr sz="2000">
                <a:solidFill>
                  <a:srgbClr val="5D5F66"/>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Bullets/Image">
    <p:spTree>
      <p:nvGrpSpPr>
        <p:cNvPr id="1" name=""/>
        <p:cNvGrpSpPr/>
        <p:nvPr/>
      </p:nvGrpSpPr>
      <p:grpSpPr>
        <a:xfrm>
          <a:off x="0" y="0"/>
          <a:ext cx="0" cy="0"/>
          <a:chOff x="0" y="0"/>
          <a:chExt cx="0" cy="0"/>
        </a:xfrm>
      </p:grpSpPr>
      <p:sp>
        <p:nvSpPr>
          <p:cNvPr id="2" name="Title 1"/>
          <p:cNvSpPr>
            <a:spLocks noGrp="1"/>
          </p:cNvSpPr>
          <p:nvPr>
            <p:ph type="title"/>
          </p:nvPr>
        </p:nvSpPr>
        <p:spPr>
          <a:xfrm>
            <a:off x="720000" y="648000"/>
            <a:ext cx="7884448" cy="1052808"/>
          </a:xfrm>
        </p:spPr>
        <p:txBody>
          <a:bodyPr anchor="t"/>
          <a:lstStyle>
            <a:lvl1pPr>
              <a:lnSpc>
                <a:spcPts val="3800"/>
              </a:lnSpc>
              <a:defRPr>
                <a:solidFill>
                  <a:schemeClr val="bg2"/>
                </a:solidFill>
              </a:defRPr>
            </a:lvl1pPr>
          </a:lstStyle>
          <a:p>
            <a:r>
              <a:rPr lang="en-US" dirty="0" smtClean="0"/>
              <a:t>Click to edit Master title style</a:t>
            </a:r>
            <a:endParaRPr lang="en-IE" dirty="0"/>
          </a:p>
        </p:txBody>
      </p:sp>
      <p:sp>
        <p:nvSpPr>
          <p:cNvPr id="7" name="Content Placeholder 2"/>
          <p:cNvSpPr>
            <a:spLocks noGrp="1"/>
          </p:cNvSpPr>
          <p:nvPr>
            <p:ph idx="11"/>
          </p:nvPr>
        </p:nvSpPr>
        <p:spPr>
          <a:xfrm>
            <a:off x="720000" y="1800000"/>
            <a:ext cx="3635976" cy="3933256"/>
          </a:xfrm>
        </p:spPr>
        <p:txBody>
          <a:bodyPr>
            <a:normAutofit/>
          </a:bodyPr>
          <a:lstStyle>
            <a:lvl1pPr indent="-360000">
              <a:lnSpc>
                <a:spcPts val="2300"/>
              </a:lnSpc>
              <a:spcBef>
                <a:spcPts val="0"/>
              </a:spcBef>
              <a:spcAft>
                <a:spcPts val="1417"/>
              </a:spcAft>
              <a:defRPr sz="2000">
                <a:solidFill>
                  <a:srgbClr val="5D5F66"/>
                </a:solidFill>
              </a:defRPr>
            </a:lvl1pPr>
            <a:lvl2pPr indent="-360000">
              <a:lnSpc>
                <a:spcPts val="2300"/>
              </a:lnSpc>
              <a:spcBef>
                <a:spcPts val="0"/>
              </a:spcBef>
              <a:spcAft>
                <a:spcPts val="1417"/>
              </a:spcAft>
              <a:defRPr sz="1600">
                <a:solidFill>
                  <a:srgbClr val="5D5F66"/>
                </a:solidFill>
              </a:defRPr>
            </a:lvl2pPr>
            <a:lvl3pPr indent="-360000">
              <a:lnSpc>
                <a:spcPts val="2300"/>
              </a:lnSpc>
              <a:spcBef>
                <a:spcPts val="0"/>
              </a:spcBef>
              <a:spcAft>
                <a:spcPts val="1417"/>
              </a:spcAft>
              <a:defRPr sz="1400">
                <a:solidFill>
                  <a:srgbClr val="5D5F66"/>
                </a:solidFill>
              </a:defRPr>
            </a:lvl3pPr>
            <a:lvl4pPr>
              <a:lnSpc>
                <a:spcPts val="2300"/>
              </a:lnSpc>
              <a:spcBef>
                <a:spcPts val="0"/>
              </a:spcBef>
              <a:spcAft>
                <a:spcPts val="1417"/>
              </a:spcAft>
              <a:defRPr sz="2000">
                <a:solidFill>
                  <a:srgbClr val="5D5F66"/>
                </a:solidFill>
              </a:defRPr>
            </a:lvl4pPr>
            <a:lvl5pPr>
              <a:lnSpc>
                <a:spcPts val="2300"/>
              </a:lnSpc>
              <a:spcBef>
                <a:spcPts val="0"/>
              </a:spcBef>
              <a:spcAft>
                <a:spcPts val="1417"/>
              </a:spcAft>
              <a:defRPr sz="2000">
                <a:solidFill>
                  <a:srgbClr val="5D5F66"/>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4"/>
          <p:cNvSpPr>
            <a:spLocks noGrp="1"/>
          </p:cNvSpPr>
          <p:nvPr>
            <p:ph sz="quarter" idx="10"/>
          </p:nvPr>
        </p:nvSpPr>
        <p:spPr>
          <a:xfrm>
            <a:off x="4644000" y="1806575"/>
            <a:ext cx="3966600" cy="3960813"/>
          </a:xfrm>
          <a:custGeom>
            <a:avLst/>
            <a:gdLst>
              <a:gd name="connsiteX0" fmla="*/ 0 w 3960000"/>
              <a:gd name="connsiteY0" fmla="*/ 660000 h 3960813"/>
              <a:gd name="connsiteX1" fmla="*/ 193310 w 3960000"/>
              <a:gd name="connsiteY1" fmla="*/ 193310 h 3960813"/>
              <a:gd name="connsiteX2" fmla="*/ 660001 w 3960000"/>
              <a:gd name="connsiteY2" fmla="*/ 1 h 3960813"/>
              <a:gd name="connsiteX3" fmla="*/ 3300000 w 3960000"/>
              <a:gd name="connsiteY3" fmla="*/ 0 h 3960813"/>
              <a:gd name="connsiteX4" fmla="*/ 3766690 w 3960000"/>
              <a:gd name="connsiteY4" fmla="*/ 193310 h 3960813"/>
              <a:gd name="connsiteX5" fmla="*/ 3959999 w 3960000"/>
              <a:gd name="connsiteY5" fmla="*/ 660001 h 3960813"/>
              <a:gd name="connsiteX6" fmla="*/ 3960000 w 3960000"/>
              <a:gd name="connsiteY6" fmla="*/ 3300813 h 3960813"/>
              <a:gd name="connsiteX7" fmla="*/ 3766690 w 3960000"/>
              <a:gd name="connsiteY7" fmla="*/ 3767504 h 3960813"/>
              <a:gd name="connsiteX8" fmla="*/ 3299999 w 3960000"/>
              <a:gd name="connsiteY8" fmla="*/ 3960813 h 3960813"/>
              <a:gd name="connsiteX9" fmla="*/ 660000 w 3960000"/>
              <a:gd name="connsiteY9" fmla="*/ 3960813 h 3960813"/>
              <a:gd name="connsiteX10" fmla="*/ 193310 w 3960000"/>
              <a:gd name="connsiteY10" fmla="*/ 3767503 h 3960813"/>
              <a:gd name="connsiteX11" fmla="*/ 1 w 3960000"/>
              <a:gd name="connsiteY11" fmla="*/ 3300812 h 3960813"/>
              <a:gd name="connsiteX12" fmla="*/ 0 w 3960000"/>
              <a:gd name="connsiteY12" fmla="*/ 660000 h 3960813"/>
              <a:gd name="connsiteX0" fmla="*/ 0 w 3960000"/>
              <a:gd name="connsiteY0" fmla="*/ 660000 h 3960813"/>
              <a:gd name="connsiteX1" fmla="*/ 193310 w 3960000"/>
              <a:gd name="connsiteY1" fmla="*/ 193310 h 3960813"/>
              <a:gd name="connsiteX2" fmla="*/ 660001 w 3960000"/>
              <a:gd name="connsiteY2" fmla="*/ 1 h 3960813"/>
              <a:gd name="connsiteX3" fmla="*/ 3300000 w 3960000"/>
              <a:gd name="connsiteY3" fmla="*/ 0 h 3960813"/>
              <a:gd name="connsiteX4" fmla="*/ 3766690 w 3960000"/>
              <a:gd name="connsiteY4" fmla="*/ 193310 h 3960813"/>
              <a:gd name="connsiteX5" fmla="*/ 3959999 w 3960000"/>
              <a:gd name="connsiteY5" fmla="*/ 660001 h 3960813"/>
              <a:gd name="connsiteX6" fmla="*/ 3960000 w 3960000"/>
              <a:gd name="connsiteY6" fmla="*/ 3300813 h 3960813"/>
              <a:gd name="connsiteX7" fmla="*/ 3766690 w 3960000"/>
              <a:gd name="connsiteY7" fmla="*/ 3767504 h 3960813"/>
              <a:gd name="connsiteX8" fmla="*/ 3299999 w 3960000"/>
              <a:gd name="connsiteY8" fmla="*/ 3960813 h 3960813"/>
              <a:gd name="connsiteX9" fmla="*/ 660000 w 3960000"/>
              <a:gd name="connsiteY9" fmla="*/ 3960813 h 3960813"/>
              <a:gd name="connsiteX10" fmla="*/ 193310 w 3960000"/>
              <a:gd name="connsiteY10" fmla="*/ 3767503 h 3960813"/>
              <a:gd name="connsiteX11" fmla="*/ 1 w 3960000"/>
              <a:gd name="connsiteY11" fmla="*/ 3300812 h 3960813"/>
              <a:gd name="connsiteX12" fmla="*/ 0 w 3960000"/>
              <a:gd name="connsiteY12" fmla="*/ 660000 h 3960813"/>
              <a:gd name="connsiteX0" fmla="*/ 0 w 3960000"/>
              <a:gd name="connsiteY0" fmla="*/ 660000 h 3960813"/>
              <a:gd name="connsiteX1" fmla="*/ 660001 w 3960000"/>
              <a:gd name="connsiteY1" fmla="*/ 1 h 3960813"/>
              <a:gd name="connsiteX2" fmla="*/ 3300000 w 3960000"/>
              <a:gd name="connsiteY2" fmla="*/ 0 h 3960813"/>
              <a:gd name="connsiteX3" fmla="*/ 3766690 w 3960000"/>
              <a:gd name="connsiteY3" fmla="*/ 193310 h 3960813"/>
              <a:gd name="connsiteX4" fmla="*/ 3959999 w 3960000"/>
              <a:gd name="connsiteY4" fmla="*/ 660001 h 3960813"/>
              <a:gd name="connsiteX5" fmla="*/ 3960000 w 3960000"/>
              <a:gd name="connsiteY5" fmla="*/ 3300813 h 3960813"/>
              <a:gd name="connsiteX6" fmla="*/ 3766690 w 3960000"/>
              <a:gd name="connsiteY6" fmla="*/ 3767504 h 3960813"/>
              <a:gd name="connsiteX7" fmla="*/ 3299999 w 3960000"/>
              <a:gd name="connsiteY7" fmla="*/ 3960813 h 3960813"/>
              <a:gd name="connsiteX8" fmla="*/ 660000 w 3960000"/>
              <a:gd name="connsiteY8" fmla="*/ 3960813 h 3960813"/>
              <a:gd name="connsiteX9" fmla="*/ 193310 w 3960000"/>
              <a:gd name="connsiteY9" fmla="*/ 3767503 h 3960813"/>
              <a:gd name="connsiteX10" fmla="*/ 1 w 3960000"/>
              <a:gd name="connsiteY10" fmla="*/ 3300812 h 3960813"/>
              <a:gd name="connsiteX11" fmla="*/ 0 w 3960000"/>
              <a:gd name="connsiteY11" fmla="*/ 660000 h 3960813"/>
              <a:gd name="connsiteX0" fmla="*/ 0 w 3960000"/>
              <a:gd name="connsiteY0" fmla="*/ 660000 h 3960813"/>
              <a:gd name="connsiteX1" fmla="*/ 660001 w 3960000"/>
              <a:gd name="connsiteY1" fmla="*/ 1 h 3960813"/>
              <a:gd name="connsiteX2" fmla="*/ 3300000 w 3960000"/>
              <a:gd name="connsiteY2" fmla="*/ 0 h 3960813"/>
              <a:gd name="connsiteX3" fmla="*/ 3766690 w 3960000"/>
              <a:gd name="connsiteY3" fmla="*/ 193310 h 3960813"/>
              <a:gd name="connsiteX4" fmla="*/ 3959999 w 3960000"/>
              <a:gd name="connsiteY4" fmla="*/ 660001 h 3960813"/>
              <a:gd name="connsiteX5" fmla="*/ 3960000 w 3960000"/>
              <a:gd name="connsiteY5" fmla="*/ 3300813 h 3960813"/>
              <a:gd name="connsiteX6" fmla="*/ 3766690 w 3960000"/>
              <a:gd name="connsiteY6" fmla="*/ 3767504 h 3960813"/>
              <a:gd name="connsiteX7" fmla="*/ 3299999 w 3960000"/>
              <a:gd name="connsiteY7" fmla="*/ 3960813 h 3960813"/>
              <a:gd name="connsiteX8" fmla="*/ 660000 w 3960000"/>
              <a:gd name="connsiteY8" fmla="*/ 3960813 h 3960813"/>
              <a:gd name="connsiteX9" fmla="*/ 193310 w 3960000"/>
              <a:gd name="connsiteY9" fmla="*/ 3767503 h 3960813"/>
              <a:gd name="connsiteX10" fmla="*/ 1 w 3960000"/>
              <a:gd name="connsiteY10" fmla="*/ 3300812 h 3960813"/>
              <a:gd name="connsiteX11" fmla="*/ 0 w 3960000"/>
              <a:gd name="connsiteY11" fmla="*/ 660000 h 3960813"/>
              <a:gd name="connsiteX0" fmla="*/ 23130 w 3983130"/>
              <a:gd name="connsiteY0" fmla="*/ 670824 h 3971637"/>
              <a:gd name="connsiteX1" fmla="*/ 683131 w 3983130"/>
              <a:gd name="connsiteY1" fmla="*/ 10825 h 3971637"/>
              <a:gd name="connsiteX2" fmla="*/ 3323130 w 3983130"/>
              <a:gd name="connsiteY2" fmla="*/ 10824 h 3971637"/>
              <a:gd name="connsiteX3" fmla="*/ 3789820 w 3983130"/>
              <a:gd name="connsiteY3" fmla="*/ 204134 h 3971637"/>
              <a:gd name="connsiteX4" fmla="*/ 3983129 w 3983130"/>
              <a:gd name="connsiteY4" fmla="*/ 670825 h 3971637"/>
              <a:gd name="connsiteX5" fmla="*/ 3983130 w 3983130"/>
              <a:gd name="connsiteY5" fmla="*/ 3311637 h 3971637"/>
              <a:gd name="connsiteX6" fmla="*/ 3789820 w 3983130"/>
              <a:gd name="connsiteY6" fmla="*/ 3778328 h 3971637"/>
              <a:gd name="connsiteX7" fmla="*/ 3323129 w 3983130"/>
              <a:gd name="connsiteY7" fmla="*/ 3971637 h 3971637"/>
              <a:gd name="connsiteX8" fmla="*/ 683130 w 3983130"/>
              <a:gd name="connsiteY8" fmla="*/ 3971637 h 3971637"/>
              <a:gd name="connsiteX9" fmla="*/ 216440 w 3983130"/>
              <a:gd name="connsiteY9" fmla="*/ 3778327 h 3971637"/>
              <a:gd name="connsiteX10" fmla="*/ 23131 w 3983130"/>
              <a:gd name="connsiteY10" fmla="*/ 3311636 h 3971637"/>
              <a:gd name="connsiteX11" fmla="*/ 23130 w 3983130"/>
              <a:gd name="connsiteY11" fmla="*/ 670824 h 3971637"/>
              <a:gd name="connsiteX0" fmla="*/ 121101 w 4081101"/>
              <a:gd name="connsiteY0" fmla="*/ 670824 h 3971637"/>
              <a:gd name="connsiteX1" fmla="*/ 781102 w 4081101"/>
              <a:gd name="connsiteY1" fmla="*/ 10825 h 3971637"/>
              <a:gd name="connsiteX2" fmla="*/ 3421101 w 4081101"/>
              <a:gd name="connsiteY2" fmla="*/ 10824 h 3971637"/>
              <a:gd name="connsiteX3" fmla="*/ 3887791 w 4081101"/>
              <a:gd name="connsiteY3" fmla="*/ 204134 h 3971637"/>
              <a:gd name="connsiteX4" fmla="*/ 4081100 w 4081101"/>
              <a:gd name="connsiteY4" fmla="*/ 670825 h 3971637"/>
              <a:gd name="connsiteX5" fmla="*/ 4081101 w 4081101"/>
              <a:gd name="connsiteY5" fmla="*/ 3311637 h 3971637"/>
              <a:gd name="connsiteX6" fmla="*/ 3887791 w 4081101"/>
              <a:gd name="connsiteY6" fmla="*/ 3778328 h 3971637"/>
              <a:gd name="connsiteX7" fmla="*/ 3421100 w 4081101"/>
              <a:gd name="connsiteY7" fmla="*/ 3971637 h 3971637"/>
              <a:gd name="connsiteX8" fmla="*/ 781101 w 4081101"/>
              <a:gd name="connsiteY8" fmla="*/ 3971637 h 3971637"/>
              <a:gd name="connsiteX9" fmla="*/ 314411 w 4081101"/>
              <a:gd name="connsiteY9" fmla="*/ 3778327 h 3971637"/>
              <a:gd name="connsiteX10" fmla="*/ 121102 w 4081101"/>
              <a:gd name="connsiteY10" fmla="*/ 3311636 h 3971637"/>
              <a:gd name="connsiteX11" fmla="*/ 121101 w 4081101"/>
              <a:gd name="connsiteY11" fmla="*/ 670824 h 3971637"/>
              <a:gd name="connsiteX0" fmla="*/ 709085 w 4669085"/>
              <a:gd name="connsiteY0" fmla="*/ 660000 h 3960813"/>
              <a:gd name="connsiteX1" fmla="*/ 781102 w 4669085"/>
              <a:gd name="connsiteY1" fmla="*/ 44824 h 3960813"/>
              <a:gd name="connsiteX2" fmla="*/ 4009085 w 4669085"/>
              <a:gd name="connsiteY2" fmla="*/ 0 h 3960813"/>
              <a:gd name="connsiteX3" fmla="*/ 4475775 w 4669085"/>
              <a:gd name="connsiteY3" fmla="*/ 193310 h 3960813"/>
              <a:gd name="connsiteX4" fmla="*/ 4669084 w 4669085"/>
              <a:gd name="connsiteY4" fmla="*/ 660001 h 3960813"/>
              <a:gd name="connsiteX5" fmla="*/ 4669085 w 4669085"/>
              <a:gd name="connsiteY5" fmla="*/ 3300813 h 3960813"/>
              <a:gd name="connsiteX6" fmla="*/ 4475775 w 4669085"/>
              <a:gd name="connsiteY6" fmla="*/ 3767504 h 3960813"/>
              <a:gd name="connsiteX7" fmla="*/ 4009084 w 4669085"/>
              <a:gd name="connsiteY7" fmla="*/ 3960813 h 3960813"/>
              <a:gd name="connsiteX8" fmla="*/ 1369085 w 4669085"/>
              <a:gd name="connsiteY8" fmla="*/ 3960813 h 3960813"/>
              <a:gd name="connsiteX9" fmla="*/ 902395 w 4669085"/>
              <a:gd name="connsiteY9" fmla="*/ 3767503 h 3960813"/>
              <a:gd name="connsiteX10" fmla="*/ 709086 w 4669085"/>
              <a:gd name="connsiteY10" fmla="*/ 3300812 h 3960813"/>
              <a:gd name="connsiteX11" fmla="*/ 709085 w 4669085"/>
              <a:gd name="connsiteY11" fmla="*/ 660000 h 3960813"/>
              <a:gd name="connsiteX0" fmla="*/ 12003 w 3972003"/>
              <a:gd name="connsiteY0" fmla="*/ 660000 h 3960813"/>
              <a:gd name="connsiteX1" fmla="*/ 84020 w 3972003"/>
              <a:gd name="connsiteY1" fmla="*/ 44824 h 3960813"/>
              <a:gd name="connsiteX2" fmla="*/ 3312003 w 3972003"/>
              <a:gd name="connsiteY2" fmla="*/ 0 h 3960813"/>
              <a:gd name="connsiteX3" fmla="*/ 3778693 w 3972003"/>
              <a:gd name="connsiteY3" fmla="*/ 193310 h 3960813"/>
              <a:gd name="connsiteX4" fmla="*/ 3972002 w 3972003"/>
              <a:gd name="connsiteY4" fmla="*/ 660001 h 3960813"/>
              <a:gd name="connsiteX5" fmla="*/ 3972003 w 3972003"/>
              <a:gd name="connsiteY5" fmla="*/ 3300813 h 3960813"/>
              <a:gd name="connsiteX6" fmla="*/ 3778693 w 3972003"/>
              <a:gd name="connsiteY6" fmla="*/ 3767504 h 3960813"/>
              <a:gd name="connsiteX7" fmla="*/ 3312002 w 3972003"/>
              <a:gd name="connsiteY7" fmla="*/ 3960813 h 3960813"/>
              <a:gd name="connsiteX8" fmla="*/ 672003 w 3972003"/>
              <a:gd name="connsiteY8" fmla="*/ 3960813 h 3960813"/>
              <a:gd name="connsiteX9" fmla="*/ 205313 w 3972003"/>
              <a:gd name="connsiteY9" fmla="*/ 3767503 h 3960813"/>
              <a:gd name="connsiteX10" fmla="*/ 12004 w 3972003"/>
              <a:gd name="connsiteY10" fmla="*/ 3300812 h 3960813"/>
              <a:gd name="connsiteX11" fmla="*/ 12003 w 3972003"/>
              <a:gd name="connsiteY11" fmla="*/ 660000 h 3960813"/>
              <a:gd name="connsiteX0" fmla="*/ 8475 w 3968475"/>
              <a:gd name="connsiteY0" fmla="*/ 703011 h 4003824"/>
              <a:gd name="connsiteX1" fmla="*/ 8484 w 3968475"/>
              <a:gd name="connsiteY1" fmla="*/ 15827 h 4003824"/>
              <a:gd name="connsiteX2" fmla="*/ 3308475 w 3968475"/>
              <a:gd name="connsiteY2" fmla="*/ 43011 h 4003824"/>
              <a:gd name="connsiteX3" fmla="*/ 3775165 w 3968475"/>
              <a:gd name="connsiteY3" fmla="*/ 236321 h 4003824"/>
              <a:gd name="connsiteX4" fmla="*/ 3968474 w 3968475"/>
              <a:gd name="connsiteY4" fmla="*/ 703012 h 4003824"/>
              <a:gd name="connsiteX5" fmla="*/ 3968475 w 3968475"/>
              <a:gd name="connsiteY5" fmla="*/ 3343824 h 4003824"/>
              <a:gd name="connsiteX6" fmla="*/ 3775165 w 3968475"/>
              <a:gd name="connsiteY6" fmla="*/ 3810515 h 4003824"/>
              <a:gd name="connsiteX7" fmla="*/ 3308474 w 3968475"/>
              <a:gd name="connsiteY7" fmla="*/ 4003824 h 4003824"/>
              <a:gd name="connsiteX8" fmla="*/ 668475 w 3968475"/>
              <a:gd name="connsiteY8" fmla="*/ 4003824 h 4003824"/>
              <a:gd name="connsiteX9" fmla="*/ 201785 w 3968475"/>
              <a:gd name="connsiteY9" fmla="*/ 3810514 h 4003824"/>
              <a:gd name="connsiteX10" fmla="*/ 8476 w 3968475"/>
              <a:gd name="connsiteY10" fmla="*/ 3343823 h 4003824"/>
              <a:gd name="connsiteX11" fmla="*/ 8475 w 3968475"/>
              <a:gd name="connsiteY11" fmla="*/ 703011 h 4003824"/>
              <a:gd name="connsiteX0" fmla="*/ 12003 w 3972003"/>
              <a:gd name="connsiteY0" fmla="*/ 660000 h 3960813"/>
              <a:gd name="connsiteX1" fmla="*/ 84020 w 3972003"/>
              <a:gd name="connsiteY1" fmla="*/ 116832 h 3960813"/>
              <a:gd name="connsiteX2" fmla="*/ 3312003 w 3972003"/>
              <a:gd name="connsiteY2" fmla="*/ 0 h 3960813"/>
              <a:gd name="connsiteX3" fmla="*/ 3778693 w 3972003"/>
              <a:gd name="connsiteY3" fmla="*/ 193310 h 3960813"/>
              <a:gd name="connsiteX4" fmla="*/ 3972002 w 3972003"/>
              <a:gd name="connsiteY4" fmla="*/ 660001 h 3960813"/>
              <a:gd name="connsiteX5" fmla="*/ 3972003 w 3972003"/>
              <a:gd name="connsiteY5" fmla="*/ 3300813 h 3960813"/>
              <a:gd name="connsiteX6" fmla="*/ 3778693 w 3972003"/>
              <a:gd name="connsiteY6" fmla="*/ 3767504 h 3960813"/>
              <a:gd name="connsiteX7" fmla="*/ 3312002 w 3972003"/>
              <a:gd name="connsiteY7" fmla="*/ 3960813 h 3960813"/>
              <a:gd name="connsiteX8" fmla="*/ 672003 w 3972003"/>
              <a:gd name="connsiteY8" fmla="*/ 3960813 h 3960813"/>
              <a:gd name="connsiteX9" fmla="*/ 205313 w 3972003"/>
              <a:gd name="connsiteY9" fmla="*/ 3767503 h 3960813"/>
              <a:gd name="connsiteX10" fmla="*/ 12004 w 3972003"/>
              <a:gd name="connsiteY10" fmla="*/ 3300812 h 3960813"/>
              <a:gd name="connsiteX11" fmla="*/ 12003 w 3972003"/>
              <a:gd name="connsiteY11" fmla="*/ 660000 h 3960813"/>
              <a:gd name="connsiteX0" fmla="*/ 8475 w 3968475"/>
              <a:gd name="connsiteY0" fmla="*/ 660000 h 3960813"/>
              <a:gd name="connsiteX1" fmla="*/ 8484 w 3968475"/>
              <a:gd name="connsiteY1" fmla="*/ 44824 h 3960813"/>
              <a:gd name="connsiteX2" fmla="*/ 3308475 w 3968475"/>
              <a:gd name="connsiteY2" fmla="*/ 0 h 3960813"/>
              <a:gd name="connsiteX3" fmla="*/ 3775165 w 3968475"/>
              <a:gd name="connsiteY3" fmla="*/ 193310 h 3960813"/>
              <a:gd name="connsiteX4" fmla="*/ 3968474 w 3968475"/>
              <a:gd name="connsiteY4" fmla="*/ 660001 h 3960813"/>
              <a:gd name="connsiteX5" fmla="*/ 3968475 w 3968475"/>
              <a:gd name="connsiteY5" fmla="*/ 3300813 h 3960813"/>
              <a:gd name="connsiteX6" fmla="*/ 3775165 w 3968475"/>
              <a:gd name="connsiteY6" fmla="*/ 3767504 h 3960813"/>
              <a:gd name="connsiteX7" fmla="*/ 3308474 w 3968475"/>
              <a:gd name="connsiteY7" fmla="*/ 3960813 h 3960813"/>
              <a:gd name="connsiteX8" fmla="*/ 668475 w 3968475"/>
              <a:gd name="connsiteY8" fmla="*/ 3960813 h 3960813"/>
              <a:gd name="connsiteX9" fmla="*/ 201785 w 3968475"/>
              <a:gd name="connsiteY9" fmla="*/ 3767503 h 3960813"/>
              <a:gd name="connsiteX10" fmla="*/ 8476 w 3968475"/>
              <a:gd name="connsiteY10" fmla="*/ 3300812 h 3960813"/>
              <a:gd name="connsiteX11" fmla="*/ 8475 w 3968475"/>
              <a:gd name="connsiteY11" fmla="*/ 660000 h 3960813"/>
              <a:gd name="connsiteX0" fmla="*/ 1229 w 3961229"/>
              <a:gd name="connsiteY0" fmla="*/ 809629 h 4110442"/>
              <a:gd name="connsiteX1" fmla="*/ 8605 w 3961229"/>
              <a:gd name="connsiteY1" fmla="*/ 15827 h 4110442"/>
              <a:gd name="connsiteX2" fmla="*/ 3301229 w 3961229"/>
              <a:gd name="connsiteY2" fmla="*/ 149629 h 4110442"/>
              <a:gd name="connsiteX3" fmla="*/ 3767919 w 3961229"/>
              <a:gd name="connsiteY3" fmla="*/ 342939 h 4110442"/>
              <a:gd name="connsiteX4" fmla="*/ 3961228 w 3961229"/>
              <a:gd name="connsiteY4" fmla="*/ 809630 h 4110442"/>
              <a:gd name="connsiteX5" fmla="*/ 3961229 w 3961229"/>
              <a:gd name="connsiteY5" fmla="*/ 3450442 h 4110442"/>
              <a:gd name="connsiteX6" fmla="*/ 3767919 w 3961229"/>
              <a:gd name="connsiteY6" fmla="*/ 3917133 h 4110442"/>
              <a:gd name="connsiteX7" fmla="*/ 3301228 w 3961229"/>
              <a:gd name="connsiteY7" fmla="*/ 4110442 h 4110442"/>
              <a:gd name="connsiteX8" fmla="*/ 661229 w 3961229"/>
              <a:gd name="connsiteY8" fmla="*/ 4110442 h 4110442"/>
              <a:gd name="connsiteX9" fmla="*/ 194539 w 3961229"/>
              <a:gd name="connsiteY9" fmla="*/ 3917132 h 4110442"/>
              <a:gd name="connsiteX10" fmla="*/ 1230 w 3961229"/>
              <a:gd name="connsiteY10" fmla="*/ 3450441 h 4110442"/>
              <a:gd name="connsiteX11" fmla="*/ 1229 w 3961229"/>
              <a:gd name="connsiteY11" fmla="*/ 809629 h 4110442"/>
              <a:gd name="connsiteX0" fmla="*/ 32046 w 3992046"/>
              <a:gd name="connsiteY0" fmla="*/ 804343 h 4105156"/>
              <a:gd name="connsiteX1" fmla="*/ 224324 w 3992046"/>
              <a:gd name="connsiteY1" fmla="*/ 15827 h 4105156"/>
              <a:gd name="connsiteX2" fmla="*/ 3332046 w 3992046"/>
              <a:gd name="connsiteY2" fmla="*/ 144343 h 4105156"/>
              <a:gd name="connsiteX3" fmla="*/ 3798736 w 3992046"/>
              <a:gd name="connsiteY3" fmla="*/ 337653 h 4105156"/>
              <a:gd name="connsiteX4" fmla="*/ 3992045 w 3992046"/>
              <a:gd name="connsiteY4" fmla="*/ 804344 h 4105156"/>
              <a:gd name="connsiteX5" fmla="*/ 3992046 w 3992046"/>
              <a:gd name="connsiteY5" fmla="*/ 3445156 h 4105156"/>
              <a:gd name="connsiteX6" fmla="*/ 3798736 w 3992046"/>
              <a:gd name="connsiteY6" fmla="*/ 3911847 h 4105156"/>
              <a:gd name="connsiteX7" fmla="*/ 3332045 w 3992046"/>
              <a:gd name="connsiteY7" fmla="*/ 4105156 h 4105156"/>
              <a:gd name="connsiteX8" fmla="*/ 692046 w 3992046"/>
              <a:gd name="connsiteY8" fmla="*/ 4105156 h 4105156"/>
              <a:gd name="connsiteX9" fmla="*/ 225356 w 3992046"/>
              <a:gd name="connsiteY9" fmla="*/ 3911846 h 4105156"/>
              <a:gd name="connsiteX10" fmla="*/ 32047 w 3992046"/>
              <a:gd name="connsiteY10" fmla="*/ 3445155 h 4105156"/>
              <a:gd name="connsiteX11" fmla="*/ 32046 w 3992046"/>
              <a:gd name="connsiteY11" fmla="*/ 804343 h 4105156"/>
              <a:gd name="connsiteX0" fmla="*/ 1229 w 3961229"/>
              <a:gd name="connsiteY0" fmla="*/ 669252 h 3970065"/>
              <a:gd name="connsiteX1" fmla="*/ 8605 w 3961229"/>
              <a:gd name="connsiteY1" fmla="*/ 15827 h 3970065"/>
              <a:gd name="connsiteX2" fmla="*/ 3301229 w 3961229"/>
              <a:gd name="connsiteY2" fmla="*/ 9252 h 3970065"/>
              <a:gd name="connsiteX3" fmla="*/ 3767919 w 3961229"/>
              <a:gd name="connsiteY3" fmla="*/ 202562 h 3970065"/>
              <a:gd name="connsiteX4" fmla="*/ 3961228 w 3961229"/>
              <a:gd name="connsiteY4" fmla="*/ 669253 h 3970065"/>
              <a:gd name="connsiteX5" fmla="*/ 3961229 w 3961229"/>
              <a:gd name="connsiteY5" fmla="*/ 3310065 h 3970065"/>
              <a:gd name="connsiteX6" fmla="*/ 3767919 w 3961229"/>
              <a:gd name="connsiteY6" fmla="*/ 3776756 h 3970065"/>
              <a:gd name="connsiteX7" fmla="*/ 3301228 w 3961229"/>
              <a:gd name="connsiteY7" fmla="*/ 3970065 h 3970065"/>
              <a:gd name="connsiteX8" fmla="*/ 661229 w 3961229"/>
              <a:gd name="connsiteY8" fmla="*/ 3970065 h 3970065"/>
              <a:gd name="connsiteX9" fmla="*/ 194539 w 3961229"/>
              <a:gd name="connsiteY9" fmla="*/ 3776755 h 3970065"/>
              <a:gd name="connsiteX10" fmla="*/ 1230 w 3961229"/>
              <a:gd name="connsiteY10" fmla="*/ 3310064 h 3970065"/>
              <a:gd name="connsiteX11" fmla="*/ 1229 w 3961229"/>
              <a:gd name="connsiteY11" fmla="*/ 669252 h 3970065"/>
              <a:gd name="connsiteX0" fmla="*/ 1229 w 3961229"/>
              <a:gd name="connsiteY0" fmla="*/ 669252 h 3970065"/>
              <a:gd name="connsiteX1" fmla="*/ 8605 w 3961229"/>
              <a:gd name="connsiteY1" fmla="*/ 15827 h 3970065"/>
              <a:gd name="connsiteX2" fmla="*/ 3301229 w 3961229"/>
              <a:gd name="connsiteY2" fmla="*/ 9252 h 3970065"/>
              <a:gd name="connsiteX3" fmla="*/ 3767919 w 3961229"/>
              <a:gd name="connsiteY3" fmla="*/ 202562 h 3970065"/>
              <a:gd name="connsiteX4" fmla="*/ 3961228 w 3961229"/>
              <a:gd name="connsiteY4" fmla="*/ 669253 h 3970065"/>
              <a:gd name="connsiteX5" fmla="*/ 3961229 w 3961229"/>
              <a:gd name="connsiteY5" fmla="*/ 3310065 h 3970065"/>
              <a:gd name="connsiteX6" fmla="*/ 3767919 w 3961229"/>
              <a:gd name="connsiteY6" fmla="*/ 3776756 h 3970065"/>
              <a:gd name="connsiteX7" fmla="*/ 3301228 w 3961229"/>
              <a:gd name="connsiteY7" fmla="*/ 3970065 h 3970065"/>
              <a:gd name="connsiteX8" fmla="*/ 661229 w 3961229"/>
              <a:gd name="connsiteY8" fmla="*/ 3970065 h 3970065"/>
              <a:gd name="connsiteX9" fmla="*/ 194539 w 3961229"/>
              <a:gd name="connsiteY9" fmla="*/ 3776755 h 3970065"/>
              <a:gd name="connsiteX10" fmla="*/ 1230 w 3961229"/>
              <a:gd name="connsiteY10" fmla="*/ 3310064 h 3970065"/>
              <a:gd name="connsiteX11" fmla="*/ 1229 w 3961229"/>
              <a:gd name="connsiteY11" fmla="*/ 669252 h 3970065"/>
              <a:gd name="connsiteX0" fmla="*/ 1229 w 3961229"/>
              <a:gd name="connsiteY0" fmla="*/ 669252 h 3970065"/>
              <a:gd name="connsiteX1" fmla="*/ 8605 w 3961229"/>
              <a:gd name="connsiteY1" fmla="*/ 15827 h 3970065"/>
              <a:gd name="connsiteX2" fmla="*/ 3301229 w 3961229"/>
              <a:gd name="connsiteY2" fmla="*/ 9252 h 3970065"/>
              <a:gd name="connsiteX3" fmla="*/ 3767919 w 3961229"/>
              <a:gd name="connsiteY3" fmla="*/ 202562 h 3970065"/>
              <a:gd name="connsiteX4" fmla="*/ 3961228 w 3961229"/>
              <a:gd name="connsiteY4" fmla="*/ 669253 h 3970065"/>
              <a:gd name="connsiteX5" fmla="*/ 3961229 w 3961229"/>
              <a:gd name="connsiteY5" fmla="*/ 3310065 h 3970065"/>
              <a:gd name="connsiteX6" fmla="*/ 3767919 w 3961229"/>
              <a:gd name="connsiteY6" fmla="*/ 3776756 h 3970065"/>
              <a:gd name="connsiteX7" fmla="*/ 3301228 w 3961229"/>
              <a:gd name="connsiteY7" fmla="*/ 3970065 h 3970065"/>
              <a:gd name="connsiteX8" fmla="*/ 661229 w 3961229"/>
              <a:gd name="connsiteY8" fmla="*/ 3970065 h 3970065"/>
              <a:gd name="connsiteX9" fmla="*/ 194539 w 3961229"/>
              <a:gd name="connsiteY9" fmla="*/ 3776755 h 3970065"/>
              <a:gd name="connsiteX10" fmla="*/ 1230 w 3961229"/>
              <a:gd name="connsiteY10" fmla="*/ 3310064 h 3970065"/>
              <a:gd name="connsiteX11" fmla="*/ 1229 w 3961229"/>
              <a:gd name="connsiteY11" fmla="*/ 669252 h 3970065"/>
              <a:gd name="connsiteX0" fmla="*/ 1229 w 3961229"/>
              <a:gd name="connsiteY0" fmla="*/ 669252 h 3970065"/>
              <a:gd name="connsiteX1" fmla="*/ 8605 w 3961229"/>
              <a:gd name="connsiteY1" fmla="*/ 15827 h 3970065"/>
              <a:gd name="connsiteX2" fmla="*/ 3301229 w 3961229"/>
              <a:gd name="connsiteY2" fmla="*/ 9252 h 3970065"/>
              <a:gd name="connsiteX3" fmla="*/ 3767919 w 3961229"/>
              <a:gd name="connsiteY3" fmla="*/ 202562 h 3970065"/>
              <a:gd name="connsiteX4" fmla="*/ 3961228 w 3961229"/>
              <a:gd name="connsiteY4" fmla="*/ 669253 h 3970065"/>
              <a:gd name="connsiteX5" fmla="*/ 3961229 w 3961229"/>
              <a:gd name="connsiteY5" fmla="*/ 3310065 h 3970065"/>
              <a:gd name="connsiteX6" fmla="*/ 3767919 w 3961229"/>
              <a:gd name="connsiteY6" fmla="*/ 3776756 h 3970065"/>
              <a:gd name="connsiteX7" fmla="*/ 3301228 w 3961229"/>
              <a:gd name="connsiteY7" fmla="*/ 3970065 h 3970065"/>
              <a:gd name="connsiteX8" fmla="*/ 661229 w 3961229"/>
              <a:gd name="connsiteY8" fmla="*/ 3970065 h 3970065"/>
              <a:gd name="connsiteX9" fmla="*/ 194539 w 3961229"/>
              <a:gd name="connsiteY9" fmla="*/ 3776755 h 3970065"/>
              <a:gd name="connsiteX10" fmla="*/ 1230 w 3961229"/>
              <a:gd name="connsiteY10" fmla="*/ 3310064 h 3970065"/>
              <a:gd name="connsiteX11" fmla="*/ 1229 w 3961229"/>
              <a:gd name="connsiteY11" fmla="*/ 669252 h 3970065"/>
              <a:gd name="connsiteX0" fmla="*/ 1229 w 3961229"/>
              <a:gd name="connsiteY0" fmla="*/ 669252 h 3970065"/>
              <a:gd name="connsiteX1" fmla="*/ 8605 w 3961229"/>
              <a:gd name="connsiteY1" fmla="*/ 15827 h 3970065"/>
              <a:gd name="connsiteX2" fmla="*/ 3301229 w 3961229"/>
              <a:gd name="connsiteY2" fmla="*/ 9252 h 3970065"/>
              <a:gd name="connsiteX3" fmla="*/ 3961228 w 3961229"/>
              <a:gd name="connsiteY3" fmla="*/ 669253 h 3970065"/>
              <a:gd name="connsiteX4" fmla="*/ 3961229 w 3961229"/>
              <a:gd name="connsiteY4" fmla="*/ 3310065 h 3970065"/>
              <a:gd name="connsiteX5" fmla="*/ 3767919 w 3961229"/>
              <a:gd name="connsiteY5" fmla="*/ 3776756 h 3970065"/>
              <a:gd name="connsiteX6" fmla="*/ 3301228 w 3961229"/>
              <a:gd name="connsiteY6" fmla="*/ 3970065 h 3970065"/>
              <a:gd name="connsiteX7" fmla="*/ 661229 w 3961229"/>
              <a:gd name="connsiteY7" fmla="*/ 3970065 h 3970065"/>
              <a:gd name="connsiteX8" fmla="*/ 194539 w 3961229"/>
              <a:gd name="connsiteY8" fmla="*/ 3776755 h 3970065"/>
              <a:gd name="connsiteX9" fmla="*/ 1230 w 3961229"/>
              <a:gd name="connsiteY9" fmla="*/ 3310064 h 3970065"/>
              <a:gd name="connsiteX10" fmla="*/ 1229 w 3961229"/>
              <a:gd name="connsiteY10" fmla="*/ 669252 h 3970065"/>
              <a:gd name="connsiteX0" fmla="*/ 1229 w 3967511"/>
              <a:gd name="connsiteY0" fmla="*/ 669252 h 3970065"/>
              <a:gd name="connsiteX1" fmla="*/ 8605 w 3967511"/>
              <a:gd name="connsiteY1" fmla="*/ 15827 h 3970065"/>
              <a:gd name="connsiteX2" fmla="*/ 3301229 w 3967511"/>
              <a:gd name="connsiteY2" fmla="*/ 9252 h 3970065"/>
              <a:gd name="connsiteX3" fmla="*/ 3961228 w 3967511"/>
              <a:gd name="connsiteY3" fmla="*/ 669253 h 3970065"/>
              <a:gd name="connsiteX4" fmla="*/ 3961229 w 3967511"/>
              <a:gd name="connsiteY4" fmla="*/ 3310065 h 3970065"/>
              <a:gd name="connsiteX5" fmla="*/ 3767919 w 3967511"/>
              <a:gd name="connsiteY5" fmla="*/ 3776756 h 3970065"/>
              <a:gd name="connsiteX6" fmla="*/ 3301228 w 3967511"/>
              <a:gd name="connsiteY6" fmla="*/ 3970065 h 3970065"/>
              <a:gd name="connsiteX7" fmla="*/ 661229 w 3967511"/>
              <a:gd name="connsiteY7" fmla="*/ 3970065 h 3970065"/>
              <a:gd name="connsiteX8" fmla="*/ 194539 w 3967511"/>
              <a:gd name="connsiteY8" fmla="*/ 3776755 h 3970065"/>
              <a:gd name="connsiteX9" fmla="*/ 1230 w 3967511"/>
              <a:gd name="connsiteY9" fmla="*/ 3310064 h 3970065"/>
              <a:gd name="connsiteX10" fmla="*/ 1229 w 3967511"/>
              <a:gd name="connsiteY10" fmla="*/ 669252 h 3970065"/>
              <a:gd name="connsiteX0" fmla="*/ 1229 w 3967511"/>
              <a:gd name="connsiteY0" fmla="*/ 669252 h 3970065"/>
              <a:gd name="connsiteX1" fmla="*/ 8605 w 3967511"/>
              <a:gd name="connsiteY1" fmla="*/ 15827 h 3970065"/>
              <a:gd name="connsiteX2" fmla="*/ 3301229 w 3967511"/>
              <a:gd name="connsiteY2" fmla="*/ 9252 h 3970065"/>
              <a:gd name="connsiteX3" fmla="*/ 3961228 w 3967511"/>
              <a:gd name="connsiteY3" fmla="*/ 669253 h 3970065"/>
              <a:gd name="connsiteX4" fmla="*/ 3961229 w 3967511"/>
              <a:gd name="connsiteY4" fmla="*/ 3310065 h 3970065"/>
              <a:gd name="connsiteX5" fmla="*/ 3767919 w 3967511"/>
              <a:gd name="connsiteY5" fmla="*/ 3776756 h 3970065"/>
              <a:gd name="connsiteX6" fmla="*/ 3301228 w 3967511"/>
              <a:gd name="connsiteY6" fmla="*/ 3970065 h 3970065"/>
              <a:gd name="connsiteX7" fmla="*/ 661229 w 3967511"/>
              <a:gd name="connsiteY7" fmla="*/ 3970065 h 3970065"/>
              <a:gd name="connsiteX8" fmla="*/ 194539 w 3967511"/>
              <a:gd name="connsiteY8" fmla="*/ 3776755 h 3970065"/>
              <a:gd name="connsiteX9" fmla="*/ 1230 w 3967511"/>
              <a:gd name="connsiteY9" fmla="*/ 3310064 h 3970065"/>
              <a:gd name="connsiteX10" fmla="*/ 1229 w 3967511"/>
              <a:gd name="connsiteY10" fmla="*/ 669252 h 3970065"/>
              <a:gd name="connsiteX0" fmla="*/ 1229 w 3974113"/>
              <a:gd name="connsiteY0" fmla="*/ 669252 h 3970065"/>
              <a:gd name="connsiteX1" fmla="*/ 8605 w 3974113"/>
              <a:gd name="connsiteY1" fmla="*/ 15827 h 3970065"/>
              <a:gd name="connsiteX2" fmla="*/ 3301229 w 3974113"/>
              <a:gd name="connsiteY2" fmla="*/ 9252 h 3970065"/>
              <a:gd name="connsiteX3" fmla="*/ 3967830 w 3974113"/>
              <a:gd name="connsiteY3" fmla="*/ 15827 h 3970065"/>
              <a:gd name="connsiteX4" fmla="*/ 3961229 w 3974113"/>
              <a:gd name="connsiteY4" fmla="*/ 3310065 h 3970065"/>
              <a:gd name="connsiteX5" fmla="*/ 3767919 w 3974113"/>
              <a:gd name="connsiteY5" fmla="*/ 3776756 h 3970065"/>
              <a:gd name="connsiteX6" fmla="*/ 3301228 w 3974113"/>
              <a:gd name="connsiteY6" fmla="*/ 3970065 h 3970065"/>
              <a:gd name="connsiteX7" fmla="*/ 661229 w 3974113"/>
              <a:gd name="connsiteY7" fmla="*/ 3970065 h 3970065"/>
              <a:gd name="connsiteX8" fmla="*/ 194539 w 3974113"/>
              <a:gd name="connsiteY8" fmla="*/ 3776755 h 3970065"/>
              <a:gd name="connsiteX9" fmla="*/ 1230 w 3974113"/>
              <a:gd name="connsiteY9" fmla="*/ 3310064 h 3970065"/>
              <a:gd name="connsiteX10" fmla="*/ 1229 w 3974113"/>
              <a:gd name="connsiteY10" fmla="*/ 669252 h 3970065"/>
              <a:gd name="connsiteX0" fmla="*/ 1229 w 3967830"/>
              <a:gd name="connsiteY0" fmla="*/ 670075 h 3970888"/>
              <a:gd name="connsiteX1" fmla="*/ 8605 w 3967830"/>
              <a:gd name="connsiteY1" fmla="*/ 16650 h 3970888"/>
              <a:gd name="connsiteX2" fmla="*/ 3301229 w 3967830"/>
              <a:gd name="connsiteY2" fmla="*/ 10075 h 3970888"/>
              <a:gd name="connsiteX3" fmla="*/ 3967830 w 3967830"/>
              <a:gd name="connsiteY3" fmla="*/ 16650 h 3970888"/>
              <a:gd name="connsiteX4" fmla="*/ 3961229 w 3967830"/>
              <a:gd name="connsiteY4" fmla="*/ 3310888 h 3970888"/>
              <a:gd name="connsiteX5" fmla="*/ 3767919 w 3967830"/>
              <a:gd name="connsiteY5" fmla="*/ 3777579 h 3970888"/>
              <a:gd name="connsiteX6" fmla="*/ 3301228 w 3967830"/>
              <a:gd name="connsiteY6" fmla="*/ 3970888 h 3970888"/>
              <a:gd name="connsiteX7" fmla="*/ 661229 w 3967830"/>
              <a:gd name="connsiteY7" fmla="*/ 3970888 h 3970888"/>
              <a:gd name="connsiteX8" fmla="*/ 194539 w 3967830"/>
              <a:gd name="connsiteY8" fmla="*/ 3777578 h 3970888"/>
              <a:gd name="connsiteX9" fmla="*/ 1230 w 3967830"/>
              <a:gd name="connsiteY9" fmla="*/ 3310887 h 3970888"/>
              <a:gd name="connsiteX10" fmla="*/ 1229 w 3967830"/>
              <a:gd name="connsiteY10" fmla="*/ 670075 h 3970888"/>
              <a:gd name="connsiteX0" fmla="*/ 122047 w 4088648"/>
              <a:gd name="connsiteY0" fmla="*/ 670075 h 3970888"/>
              <a:gd name="connsiteX1" fmla="*/ 8484 w 4088648"/>
              <a:gd name="connsiteY1" fmla="*/ 16650 h 3970888"/>
              <a:gd name="connsiteX2" fmla="*/ 3422047 w 4088648"/>
              <a:gd name="connsiteY2" fmla="*/ 10075 h 3970888"/>
              <a:gd name="connsiteX3" fmla="*/ 4088648 w 4088648"/>
              <a:gd name="connsiteY3" fmla="*/ 16650 h 3970888"/>
              <a:gd name="connsiteX4" fmla="*/ 4082047 w 4088648"/>
              <a:gd name="connsiteY4" fmla="*/ 3310888 h 3970888"/>
              <a:gd name="connsiteX5" fmla="*/ 3888737 w 4088648"/>
              <a:gd name="connsiteY5" fmla="*/ 3777579 h 3970888"/>
              <a:gd name="connsiteX6" fmla="*/ 3422046 w 4088648"/>
              <a:gd name="connsiteY6" fmla="*/ 3970888 h 3970888"/>
              <a:gd name="connsiteX7" fmla="*/ 782047 w 4088648"/>
              <a:gd name="connsiteY7" fmla="*/ 3970888 h 3970888"/>
              <a:gd name="connsiteX8" fmla="*/ 315357 w 4088648"/>
              <a:gd name="connsiteY8" fmla="*/ 3777578 h 3970888"/>
              <a:gd name="connsiteX9" fmla="*/ 122048 w 4088648"/>
              <a:gd name="connsiteY9" fmla="*/ 3310887 h 3970888"/>
              <a:gd name="connsiteX10" fmla="*/ 122047 w 4088648"/>
              <a:gd name="connsiteY10" fmla="*/ 670075 h 3970888"/>
              <a:gd name="connsiteX0" fmla="*/ 104234 w 4070835"/>
              <a:gd name="connsiteY0" fmla="*/ 670075 h 3970888"/>
              <a:gd name="connsiteX1" fmla="*/ 8484 w 4070835"/>
              <a:gd name="connsiteY1" fmla="*/ 16650 h 3970888"/>
              <a:gd name="connsiteX2" fmla="*/ 3404234 w 4070835"/>
              <a:gd name="connsiteY2" fmla="*/ 10075 h 3970888"/>
              <a:gd name="connsiteX3" fmla="*/ 4070835 w 4070835"/>
              <a:gd name="connsiteY3" fmla="*/ 16650 h 3970888"/>
              <a:gd name="connsiteX4" fmla="*/ 4064234 w 4070835"/>
              <a:gd name="connsiteY4" fmla="*/ 3310888 h 3970888"/>
              <a:gd name="connsiteX5" fmla="*/ 3870924 w 4070835"/>
              <a:gd name="connsiteY5" fmla="*/ 3777579 h 3970888"/>
              <a:gd name="connsiteX6" fmla="*/ 3404233 w 4070835"/>
              <a:gd name="connsiteY6" fmla="*/ 3970888 h 3970888"/>
              <a:gd name="connsiteX7" fmla="*/ 764234 w 4070835"/>
              <a:gd name="connsiteY7" fmla="*/ 3970888 h 3970888"/>
              <a:gd name="connsiteX8" fmla="*/ 297544 w 4070835"/>
              <a:gd name="connsiteY8" fmla="*/ 3777578 h 3970888"/>
              <a:gd name="connsiteX9" fmla="*/ 104235 w 4070835"/>
              <a:gd name="connsiteY9" fmla="*/ 3310887 h 3970888"/>
              <a:gd name="connsiteX10" fmla="*/ 104234 w 4070835"/>
              <a:gd name="connsiteY10" fmla="*/ 670075 h 3970888"/>
              <a:gd name="connsiteX0" fmla="*/ 127985 w 4094586"/>
              <a:gd name="connsiteY0" fmla="*/ 670075 h 3970888"/>
              <a:gd name="connsiteX1" fmla="*/ 8484 w 4094586"/>
              <a:gd name="connsiteY1" fmla="*/ 16650 h 3970888"/>
              <a:gd name="connsiteX2" fmla="*/ 3427985 w 4094586"/>
              <a:gd name="connsiteY2" fmla="*/ 10075 h 3970888"/>
              <a:gd name="connsiteX3" fmla="*/ 4094586 w 4094586"/>
              <a:gd name="connsiteY3" fmla="*/ 16650 h 3970888"/>
              <a:gd name="connsiteX4" fmla="*/ 4087985 w 4094586"/>
              <a:gd name="connsiteY4" fmla="*/ 3310888 h 3970888"/>
              <a:gd name="connsiteX5" fmla="*/ 3894675 w 4094586"/>
              <a:gd name="connsiteY5" fmla="*/ 3777579 h 3970888"/>
              <a:gd name="connsiteX6" fmla="*/ 3427984 w 4094586"/>
              <a:gd name="connsiteY6" fmla="*/ 3970888 h 3970888"/>
              <a:gd name="connsiteX7" fmla="*/ 787985 w 4094586"/>
              <a:gd name="connsiteY7" fmla="*/ 3970888 h 3970888"/>
              <a:gd name="connsiteX8" fmla="*/ 321295 w 4094586"/>
              <a:gd name="connsiteY8" fmla="*/ 3777578 h 3970888"/>
              <a:gd name="connsiteX9" fmla="*/ 127986 w 4094586"/>
              <a:gd name="connsiteY9" fmla="*/ 3310887 h 3970888"/>
              <a:gd name="connsiteX10" fmla="*/ 127985 w 4094586"/>
              <a:gd name="connsiteY10" fmla="*/ 670075 h 3970888"/>
              <a:gd name="connsiteX0" fmla="*/ 668272 w 4634873"/>
              <a:gd name="connsiteY0" fmla="*/ 762329 h 4063142"/>
              <a:gd name="connsiteX1" fmla="*/ 675648 w 4634873"/>
              <a:gd name="connsiteY1" fmla="*/ 108904 h 4063142"/>
              <a:gd name="connsiteX2" fmla="*/ 548771 w 4634873"/>
              <a:gd name="connsiteY2" fmla="*/ 108904 h 4063142"/>
              <a:gd name="connsiteX3" fmla="*/ 3968272 w 4634873"/>
              <a:gd name="connsiteY3" fmla="*/ 102329 h 4063142"/>
              <a:gd name="connsiteX4" fmla="*/ 4634873 w 4634873"/>
              <a:gd name="connsiteY4" fmla="*/ 108904 h 4063142"/>
              <a:gd name="connsiteX5" fmla="*/ 4628272 w 4634873"/>
              <a:gd name="connsiteY5" fmla="*/ 3403142 h 4063142"/>
              <a:gd name="connsiteX6" fmla="*/ 4434962 w 4634873"/>
              <a:gd name="connsiteY6" fmla="*/ 3869833 h 4063142"/>
              <a:gd name="connsiteX7" fmla="*/ 3968271 w 4634873"/>
              <a:gd name="connsiteY7" fmla="*/ 4063142 h 4063142"/>
              <a:gd name="connsiteX8" fmla="*/ 1328272 w 4634873"/>
              <a:gd name="connsiteY8" fmla="*/ 4063142 h 4063142"/>
              <a:gd name="connsiteX9" fmla="*/ 861582 w 4634873"/>
              <a:gd name="connsiteY9" fmla="*/ 3869832 h 4063142"/>
              <a:gd name="connsiteX10" fmla="*/ 668273 w 4634873"/>
              <a:gd name="connsiteY10" fmla="*/ 3403141 h 4063142"/>
              <a:gd name="connsiteX11" fmla="*/ 668272 w 4634873"/>
              <a:gd name="connsiteY11" fmla="*/ 762329 h 4063142"/>
              <a:gd name="connsiteX0" fmla="*/ 668272 w 4634873"/>
              <a:gd name="connsiteY0" fmla="*/ 670075 h 3970888"/>
              <a:gd name="connsiteX1" fmla="*/ 675648 w 4634873"/>
              <a:gd name="connsiteY1" fmla="*/ 16650 h 3970888"/>
              <a:gd name="connsiteX2" fmla="*/ 548771 w 4634873"/>
              <a:gd name="connsiteY2" fmla="*/ 16650 h 3970888"/>
              <a:gd name="connsiteX3" fmla="*/ 3968272 w 4634873"/>
              <a:gd name="connsiteY3" fmla="*/ 10075 h 3970888"/>
              <a:gd name="connsiteX4" fmla="*/ 4634873 w 4634873"/>
              <a:gd name="connsiteY4" fmla="*/ 16650 h 3970888"/>
              <a:gd name="connsiteX5" fmla="*/ 4628272 w 4634873"/>
              <a:gd name="connsiteY5" fmla="*/ 3310888 h 3970888"/>
              <a:gd name="connsiteX6" fmla="*/ 4434962 w 4634873"/>
              <a:gd name="connsiteY6" fmla="*/ 3777579 h 3970888"/>
              <a:gd name="connsiteX7" fmla="*/ 3968271 w 4634873"/>
              <a:gd name="connsiteY7" fmla="*/ 3970888 h 3970888"/>
              <a:gd name="connsiteX8" fmla="*/ 1328272 w 4634873"/>
              <a:gd name="connsiteY8" fmla="*/ 3970888 h 3970888"/>
              <a:gd name="connsiteX9" fmla="*/ 861582 w 4634873"/>
              <a:gd name="connsiteY9" fmla="*/ 3777578 h 3970888"/>
              <a:gd name="connsiteX10" fmla="*/ 668273 w 4634873"/>
              <a:gd name="connsiteY10" fmla="*/ 3310887 h 3970888"/>
              <a:gd name="connsiteX11" fmla="*/ 668272 w 4634873"/>
              <a:gd name="connsiteY11" fmla="*/ 670075 h 3970888"/>
              <a:gd name="connsiteX0" fmla="*/ 668272 w 4634873"/>
              <a:gd name="connsiteY0" fmla="*/ 681087 h 3981900"/>
              <a:gd name="connsiteX1" fmla="*/ 675648 w 4634873"/>
              <a:gd name="connsiteY1" fmla="*/ 27662 h 3981900"/>
              <a:gd name="connsiteX2" fmla="*/ 548771 w 4634873"/>
              <a:gd name="connsiteY2" fmla="*/ 27662 h 3981900"/>
              <a:gd name="connsiteX3" fmla="*/ 3968272 w 4634873"/>
              <a:gd name="connsiteY3" fmla="*/ 21087 h 3981900"/>
              <a:gd name="connsiteX4" fmla="*/ 4634873 w 4634873"/>
              <a:gd name="connsiteY4" fmla="*/ 27662 h 3981900"/>
              <a:gd name="connsiteX5" fmla="*/ 4628272 w 4634873"/>
              <a:gd name="connsiteY5" fmla="*/ 3321900 h 3981900"/>
              <a:gd name="connsiteX6" fmla="*/ 4434962 w 4634873"/>
              <a:gd name="connsiteY6" fmla="*/ 3788591 h 3981900"/>
              <a:gd name="connsiteX7" fmla="*/ 3968271 w 4634873"/>
              <a:gd name="connsiteY7" fmla="*/ 3981900 h 3981900"/>
              <a:gd name="connsiteX8" fmla="*/ 1328272 w 4634873"/>
              <a:gd name="connsiteY8" fmla="*/ 3981900 h 3981900"/>
              <a:gd name="connsiteX9" fmla="*/ 861582 w 4634873"/>
              <a:gd name="connsiteY9" fmla="*/ 3788590 h 3981900"/>
              <a:gd name="connsiteX10" fmla="*/ 668273 w 4634873"/>
              <a:gd name="connsiteY10" fmla="*/ 3321899 h 3981900"/>
              <a:gd name="connsiteX11" fmla="*/ 668272 w 4634873"/>
              <a:gd name="connsiteY11" fmla="*/ 681087 h 3981900"/>
              <a:gd name="connsiteX0" fmla="*/ 668272 w 4634873"/>
              <a:gd name="connsiteY0" fmla="*/ 683477 h 3984290"/>
              <a:gd name="connsiteX1" fmla="*/ 675648 w 4634873"/>
              <a:gd name="connsiteY1" fmla="*/ 30052 h 3984290"/>
              <a:gd name="connsiteX2" fmla="*/ 548771 w 4634873"/>
              <a:gd name="connsiteY2" fmla="*/ 30052 h 3984290"/>
              <a:gd name="connsiteX3" fmla="*/ 3968272 w 4634873"/>
              <a:gd name="connsiteY3" fmla="*/ 23477 h 3984290"/>
              <a:gd name="connsiteX4" fmla="*/ 4634873 w 4634873"/>
              <a:gd name="connsiteY4" fmla="*/ 30052 h 3984290"/>
              <a:gd name="connsiteX5" fmla="*/ 4628272 w 4634873"/>
              <a:gd name="connsiteY5" fmla="*/ 3324290 h 3984290"/>
              <a:gd name="connsiteX6" fmla="*/ 4434962 w 4634873"/>
              <a:gd name="connsiteY6" fmla="*/ 3790981 h 3984290"/>
              <a:gd name="connsiteX7" fmla="*/ 3968271 w 4634873"/>
              <a:gd name="connsiteY7" fmla="*/ 3984290 h 3984290"/>
              <a:gd name="connsiteX8" fmla="*/ 1328272 w 4634873"/>
              <a:gd name="connsiteY8" fmla="*/ 3984290 h 3984290"/>
              <a:gd name="connsiteX9" fmla="*/ 861582 w 4634873"/>
              <a:gd name="connsiteY9" fmla="*/ 3790980 h 3984290"/>
              <a:gd name="connsiteX10" fmla="*/ 668273 w 4634873"/>
              <a:gd name="connsiteY10" fmla="*/ 3324289 h 3984290"/>
              <a:gd name="connsiteX11" fmla="*/ 668272 w 4634873"/>
              <a:gd name="connsiteY11" fmla="*/ 683477 h 3984290"/>
              <a:gd name="connsiteX0" fmla="*/ 18927 w 3985528"/>
              <a:gd name="connsiteY0" fmla="*/ 763425 h 4064238"/>
              <a:gd name="connsiteX1" fmla="*/ 26303 w 3985528"/>
              <a:gd name="connsiteY1" fmla="*/ 110000 h 4064238"/>
              <a:gd name="connsiteX2" fmla="*/ 3318927 w 3985528"/>
              <a:gd name="connsiteY2" fmla="*/ 103425 h 4064238"/>
              <a:gd name="connsiteX3" fmla="*/ 3985528 w 3985528"/>
              <a:gd name="connsiteY3" fmla="*/ 110000 h 4064238"/>
              <a:gd name="connsiteX4" fmla="*/ 3978927 w 3985528"/>
              <a:gd name="connsiteY4" fmla="*/ 3404238 h 4064238"/>
              <a:gd name="connsiteX5" fmla="*/ 3785617 w 3985528"/>
              <a:gd name="connsiteY5" fmla="*/ 3870929 h 4064238"/>
              <a:gd name="connsiteX6" fmla="*/ 3318926 w 3985528"/>
              <a:gd name="connsiteY6" fmla="*/ 4064238 h 4064238"/>
              <a:gd name="connsiteX7" fmla="*/ 678927 w 3985528"/>
              <a:gd name="connsiteY7" fmla="*/ 4064238 h 4064238"/>
              <a:gd name="connsiteX8" fmla="*/ 212237 w 3985528"/>
              <a:gd name="connsiteY8" fmla="*/ 3870928 h 4064238"/>
              <a:gd name="connsiteX9" fmla="*/ 18928 w 3985528"/>
              <a:gd name="connsiteY9" fmla="*/ 3404237 h 4064238"/>
              <a:gd name="connsiteX10" fmla="*/ 18927 w 3985528"/>
              <a:gd name="connsiteY10" fmla="*/ 763425 h 4064238"/>
              <a:gd name="connsiteX0" fmla="*/ 18927 w 3985528"/>
              <a:gd name="connsiteY0" fmla="*/ 1149938 h 4450751"/>
              <a:gd name="connsiteX1" fmla="*/ 26303 w 3985528"/>
              <a:gd name="connsiteY1" fmla="*/ 496513 h 4450751"/>
              <a:gd name="connsiteX2" fmla="*/ 3318927 w 3985528"/>
              <a:gd name="connsiteY2" fmla="*/ 489938 h 4450751"/>
              <a:gd name="connsiteX3" fmla="*/ 3985528 w 3985528"/>
              <a:gd name="connsiteY3" fmla="*/ 496513 h 4450751"/>
              <a:gd name="connsiteX4" fmla="*/ 3978927 w 3985528"/>
              <a:gd name="connsiteY4" fmla="*/ 3790751 h 4450751"/>
              <a:gd name="connsiteX5" fmla="*/ 3785617 w 3985528"/>
              <a:gd name="connsiteY5" fmla="*/ 4257442 h 4450751"/>
              <a:gd name="connsiteX6" fmla="*/ 3318926 w 3985528"/>
              <a:gd name="connsiteY6" fmla="*/ 4450751 h 4450751"/>
              <a:gd name="connsiteX7" fmla="*/ 678927 w 3985528"/>
              <a:gd name="connsiteY7" fmla="*/ 4450751 h 4450751"/>
              <a:gd name="connsiteX8" fmla="*/ 212237 w 3985528"/>
              <a:gd name="connsiteY8" fmla="*/ 4257441 h 4450751"/>
              <a:gd name="connsiteX9" fmla="*/ 18928 w 3985528"/>
              <a:gd name="connsiteY9" fmla="*/ 3790750 h 4450751"/>
              <a:gd name="connsiteX10" fmla="*/ 18927 w 3985528"/>
              <a:gd name="connsiteY10" fmla="*/ 1149938 h 4450751"/>
              <a:gd name="connsiteX0" fmla="*/ 22112 w 3988713"/>
              <a:gd name="connsiteY0" fmla="*/ 1149938 h 4450751"/>
              <a:gd name="connsiteX1" fmla="*/ 29488 w 3988713"/>
              <a:gd name="connsiteY1" fmla="*/ 496513 h 4450751"/>
              <a:gd name="connsiteX2" fmla="*/ 3322112 w 3988713"/>
              <a:gd name="connsiteY2" fmla="*/ 489938 h 4450751"/>
              <a:gd name="connsiteX3" fmla="*/ 3988713 w 3988713"/>
              <a:gd name="connsiteY3" fmla="*/ 496513 h 4450751"/>
              <a:gd name="connsiteX4" fmla="*/ 3982112 w 3988713"/>
              <a:gd name="connsiteY4" fmla="*/ 3790751 h 4450751"/>
              <a:gd name="connsiteX5" fmla="*/ 3788802 w 3988713"/>
              <a:gd name="connsiteY5" fmla="*/ 4257442 h 4450751"/>
              <a:gd name="connsiteX6" fmla="*/ 3322111 w 3988713"/>
              <a:gd name="connsiteY6" fmla="*/ 4450751 h 4450751"/>
              <a:gd name="connsiteX7" fmla="*/ 682112 w 3988713"/>
              <a:gd name="connsiteY7" fmla="*/ 4450751 h 4450751"/>
              <a:gd name="connsiteX8" fmla="*/ 215422 w 3988713"/>
              <a:gd name="connsiteY8" fmla="*/ 4257441 h 4450751"/>
              <a:gd name="connsiteX9" fmla="*/ 22113 w 3988713"/>
              <a:gd name="connsiteY9" fmla="*/ 3790750 h 4450751"/>
              <a:gd name="connsiteX10" fmla="*/ 22112 w 3988713"/>
              <a:gd name="connsiteY10" fmla="*/ 1149938 h 4450751"/>
              <a:gd name="connsiteX0" fmla="*/ 22112 w 3988713"/>
              <a:gd name="connsiteY0" fmla="*/ 1149938 h 4450751"/>
              <a:gd name="connsiteX1" fmla="*/ 29488 w 3988713"/>
              <a:gd name="connsiteY1" fmla="*/ 496513 h 4450751"/>
              <a:gd name="connsiteX2" fmla="*/ 3322112 w 3988713"/>
              <a:gd name="connsiteY2" fmla="*/ 489938 h 4450751"/>
              <a:gd name="connsiteX3" fmla="*/ 3988713 w 3988713"/>
              <a:gd name="connsiteY3" fmla="*/ 496513 h 4450751"/>
              <a:gd name="connsiteX4" fmla="*/ 3982112 w 3988713"/>
              <a:gd name="connsiteY4" fmla="*/ 3790751 h 4450751"/>
              <a:gd name="connsiteX5" fmla="*/ 3788802 w 3988713"/>
              <a:gd name="connsiteY5" fmla="*/ 4257442 h 4450751"/>
              <a:gd name="connsiteX6" fmla="*/ 3322111 w 3988713"/>
              <a:gd name="connsiteY6" fmla="*/ 4450751 h 4450751"/>
              <a:gd name="connsiteX7" fmla="*/ 682112 w 3988713"/>
              <a:gd name="connsiteY7" fmla="*/ 4450751 h 4450751"/>
              <a:gd name="connsiteX8" fmla="*/ 215422 w 3988713"/>
              <a:gd name="connsiteY8" fmla="*/ 4257441 h 4450751"/>
              <a:gd name="connsiteX9" fmla="*/ 22113 w 3988713"/>
              <a:gd name="connsiteY9" fmla="*/ 3790750 h 4450751"/>
              <a:gd name="connsiteX10" fmla="*/ 22112 w 3988713"/>
              <a:gd name="connsiteY10" fmla="*/ 1149938 h 4450751"/>
              <a:gd name="connsiteX0" fmla="*/ 22112 w 3988713"/>
              <a:gd name="connsiteY0" fmla="*/ 1149938 h 4450751"/>
              <a:gd name="connsiteX1" fmla="*/ 29488 w 3988713"/>
              <a:gd name="connsiteY1" fmla="*/ 496513 h 4450751"/>
              <a:gd name="connsiteX2" fmla="*/ 3322112 w 3988713"/>
              <a:gd name="connsiteY2" fmla="*/ 489938 h 4450751"/>
              <a:gd name="connsiteX3" fmla="*/ 3988713 w 3988713"/>
              <a:gd name="connsiteY3" fmla="*/ 496513 h 4450751"/>
              <a:gd name="connsiteX4" fmla="*/ 3982112 w 3988713"/>
              <a:gd name="connsiteY4" fmla="*/ 3790751 h 4450751"/>
              <a:gd name="connsiteX5" fmla="*/ 3788802 w 3988713"/>
              <a:gd name="connsiteY5" fmla="*/ 4257442 h 4450751"/>
              <a:gd name="connsiteX6" fmla="*/ 3322111 w 3988713"/>
              <a:gd name="connsiteY6" fmla="*/ 4450751 h 4450751"/>
              <a:gd name="connsiteX7" fmla="*/ 682112 w 3988713"/>
              <a:gd name="connsiteY7" fmla="*/ 4450751 h 4450751"/>
              <a:gd name="connsiteX8" fmla="*/ 215422 w 3988713"/>
              <a:gd name="connsiteY8" fmla="*/ 4257441 h 4450751"/>
              <a:gd name="connsiteX9" fmla="*/ 22113 w 3988713"/>
              <a:gd name="connsiteY9" fmla="*/ 3790750 h 4450751"/>
              <a:gd name="connsiteX10" fmla="*/ 22112 w 3988713"/>
              <a:gd name="connsiteY10" fmla="*/ 1149938 h 4450751"/>
              <a:gd name="connsiteX0" fmla="*/ 22112 w 3988713"/>
              <a:gd name="connsiteY0" fmla="*/ 1149938 h 4450751"/>
              <a:gd name="connsiteX1" fmla="*/ 29488 w 3988713"/>
              <a:gd name="connsiteY1" fmla="*/ 496513 h 4450751"/>
              <a:gd name="connsiteX2" fmla="*/ 3322112 w 3988713"/>
              <a:gd name="connsiteY2" fmla="*/ 489938 h 4450751"/>
              <a:gd name="connsiteX3" fmla="*/ 3988713 w 3988713"/>
              <a:gd name="connsiteY3" fmla="*/ 496513 h 4450751"/>
              <a:gd name="connsiteX4" fmla="*/ 3982112 w 3988713"/>
              <a:gd name="connsiteY4" fmla="*/ 3790751 h 4450751"/>
              <a:gd name="connsiteX5" fmla="*/ 3788802 w 3988713"/>
              <a:gd name="connsiteY5" fmla="*/ 4257442 h 4450751"/>
              <a:gd name="connsiteX6" fmla="*/ 3322111 w 3988713"/>
              <a:gd name="connsiteY6" fmla="*/ 4450751 h 4450751"/>
              <a:gd name="connsiteX7" fmla="*/ 682112 w 3988713"/>
              <a:gd name="connsiteY7" fmla="*/ 4450751 h 4450751"/>
              <a:gd name="connsiteX8" fmla="*/ 215422 w 3988713"/>
              <a:gd name="connsiteY8" fmla="*/ 4257441 h 4450751"/>
              <a:gd name="connsiteX9" fmla="*/ 22113 w 3988713"/>
              <a:gd name="connsiteY9" fmla="*/ 3790750 h 4450751"/>
              <a:gd name="connsiteX10" fmla="*/ 22112 w 3988713"/>
              <a:gd name="connsiteY10" fmla="*/ 1149938 h 4450751"/>
              <a:gd name="connsiteX0" fmla="*/ 22112 w 3988713"/>
              <a:gd name="connsiteY0" fmla="*/ 763425 h 4064238"/>
              <a:gd name="connsiteX1" fmla="*/ 29488 w 3988713"/>
              <a:gd name="connsiteY1" fmla="*/ 110000 h 4064238"/>
              <a:gd name="connsiteX2" fmla="*/ 3322112 w 3988713"/>
              <a:gd name="connsiteY2" fmla="*/ 103425 h 4064238"/>
              <a:gd name="connsiteX3" fmla="*/ 3988713 w 3988713"/>
              <a:gd name="connsiteY3" fmla="*/ 110000 h 4064238"/>
              <a:gd name="connsiteX4" fmla="*/ 3982112 w 3988713"/>
              <a:gd name="connsiteY4" fmla="*/ 3404238 h 4064238"/>
              <a:gd name="connsiteX5" fmla="*/ 3788802 w 3988713"/>
              <a:gd name="connsiteY5" fmla="*/ 3870929 h 4064238"/>
              <a:gd name="connsiteX6" fmla="*/ 3322111 w 3988713"/>
              <a:gd name="connsiteY6" fmla="*/ 4064238 h 4064238"/>
              <a:gd name="connsiteX7" fmla="*/ 682112 w 3988713"/>
              <a:gd name="connsiteY7" fmla="*/ 4064238 h 4064238"/>
              <a:gd name="connsiteX8" fmla="*/ 215422 w 3988713"/>
              <a:gd name="connsiteY8" fmla="*/ 3870928 h 4064238"/>
              <a:gd name="connsiteX9" fmla="*/ 22113 w 3988713"/>
              <a:gd name="connsiteY9" fmla="*/ 3404237 h 4064238"/>
              <a:gd name="connsiteX10" fmla="*/ 22112 w 3988713"/>
              <a:gd name="connsiteY10" fmla="*/ 763425 h 4064238"/>
              <a:gd name="connsiteX0" fmla="*/ 22112 w 3988713"/>
              <a:gd name="connsiteY0" fmla="*/ 1195887 h 4496700"/>
              <a:gd name="connsiteX1" fmla="*/ 29488 w 3988713"/>
              <a:gd name="connsiteY1" fmla="*/ 542462 h 4496700"/>
              <a:gd name="connsiteX2" fmla="*/ 3322112 w 3988713"/>
              <a:gd name="connsiteY2" fmla="*/ 535887 h 4496700"/>
              <a:gd name="connsiteX3" fmla="*/ 3988713 w 3988713"/>
              <a:gd name="connsiteY3" fmla="*/ 542462 h 4496700"/>
              <a:gd name="connsiteX4" fmla="*/ 3982112 w 3988713"/>
              <a:gd name="connsiteY4" fmla="*/ 3836700 h 4496700"/>
              <a:gd name="connsiteX5" fmla="*/ 3788802 w 3988713"/>
              <a:gd name="connsiteY5" fmla="*/ 4303391 h 4496700"/>
              <a:gd name="connsiteX6" fmla="*/ 3322111 w 3988713"/>
              <a:gd name="connsiteY6" fmla="*/ 4496700 h 4496700"/>
              <a:gd name="connsiteX7" fmla="*/ 682112 w 3988713"/>
              <a:gd name="connsiteY7" fmla="*/ 4496700 h 4496700"/>
              <a:gd name="connsiteX8" fmla="*/ 215422 w 3988713"/>
              <a:gd name="connsiteY8" fmla="*/ 4303390 h 4496700"/>
              <a:gd name="connsiteX9" fmla="*/ 22113 w 3988713"/>
              <a:gd name="connsiteY9" fmla="*/ 3836699 h 4496700"/>
              <a:gd name="connsiteX10" fmla="*/ 22112 w 3988713"/>
              <a:gd name="connsiteY10" fmla="*/ 1195887 h 4496700"/>
              <a:gd name="connsiteX0" fmla="*/ 22112 w 3988713"/>
              <a:gd name="connsiteY0" fmla="*/ 763425 h 4064238"/>
              <a:gd name="connsiteX1" fmla="*/ 29488 w 3988713"/>
              <a:gd name="connsiteY1" fmla="*/ 110000 h 4064238"/>
              <a:gd name="connsiteX2" fmla="*/ 3322112 w 3988713"/>
              <a:gd name="connsiteY2" fmla="*/ 103425 h 4064238"/>
              <a:gd name="connsiteX3" fmla="*/ 3988713 w 3988713"/>
              <a:gd name="connsiteY3" fmla="*/ 110000 h 4064238"/>
              <a:gd name="connsiteX4" fmla="*/ 3982112 w 3988713"/>
              <a:gd name="connsiteY4" fmla="*/ 3404238 h 4064238"/>
              <a:gd name="connsiteX5" fmla="*/ 3788802 w 3988713"/>
              <a:gd name="connsiteY5" fmla="*/ 3870929 h 4064238"/>
              <a:gd name="connsiteX6" fmla="*/ 3322111 w 3988713"/>
              <a:gd name="connsiteY6" fmla="*/ 4064238 h 4064238"/>
              <a:gd name="connsiteX7" fmla="*/ 682112 w 3988713"/>
              <a:gd name="connsiteY7" fmla="*/ 4064238 h 4064238"/>
              <a:gd name="connsiteX8" fmla="*/ 215422 w 3988713"/>
              <a:gd name="connsiteY8" fmla="*/ 3870928 h 4064238"/>
              <a:gd name="connsiteX9" fmla="*/ 22113 w 3988713"/>
              <a:gd name="connsiteY9" fmla="*/ 3404237 h 4064238"/>
              <a:gd name="connsiteX10" fmla="*/ 22112 w 3988713"/>
              <a:gd name="connsiteY10" fmla="*/ 763425 h 4064238"/>
              <a:gd name="connsiteX0" fmla="*/ 22112 w 3988713"/>
              <a:gd name="connsiteY0" fmla="*/ 763425 h 4064238"/>
              <a:gd name="connsiteX1" fmla="*/ 29488 w 3988713"/>
              <a:gd name="connsiteY1" fmla="*/ 110000 h 4064238"/>
              <a:gd name="connsiteX2" fmla="*/ 3322112 w 3988713"/>
              <a:gd name="connsiteY2" fmla="*/ 103425 h 4064238"/>
              <a:gd name="connsiteX3" fmla="*/ 3988713 w 3988713"/>
              <a:gd name="connsiteY3" fmla="*/ 110000 h 4064238"/>
              <a:gd name="connsiteX4" fmla="*/ 3982112 w 3988713"/>
              <a:gd name="connsiteY4" fmla="*/ 3404238 h 4064238"/>
              <a:gd name="connsiteX5" fmla="*/ 3788802 w 3988713"/>
              <a:gd name="connsiteY5" fmla="*/ 3870929 h 4064238"/>
              <a:gd name="connsiteX6" fmla="*/ 3322111 w 3988713"/>
              <a:gd name="connsiteY6" fmla="*/ 4064238 h 4064238"/>
              <a:gd name="connsiteX7" fmla="*/ 682112 w 3988713"/>
              <a:gd name="connsiteY7" fmla="*/ 4064238 h 4064238"/>
              <a:gd name="connsiteX8" fmla="*/ 215422 w 3988713"/>
              <a:gd name="connsiteY8" fmla="*/ 3870928 h 4064238"/>
              <a:gd name="connsiteX9" fmla="*/ 22113 w 3988713"/>
              <a:gd name="connsiteY9" fmla="*/ 3404237 h 4064238"/>
              <a:gd name="connsiteX10" fmla="*/ 22112 w 3988713"/>
              <a:gd name="connsiteY10" fmla="*/ 763425 h 4064238"/>
              <a:gd name="connsiteX0" fmla="*/ 22112 w 3988713"/>
              <a:gd name="connsiteY0" fmla="*/ 670075 h 3970888"/>
              <a:gd name="connsiteX1" fmla="*/ 29488 w 3988713"/>
              <a:gd name="connsiteY1" fmla="*/ 16650 h 3970888"/>
              <a:gd name="connsiteX2" fmla="*/ 3322112 w 3988713"/>
              <a:gd name="connsiteY2" fmla="*/ 10075 h 3970888"/>
              <a:gd name="connsiteX3" fmla="*/ 3988713 w 3988713"/>
              <a:gd name="connsiteY3" fmla="*/ 16650 h 3970888"/>
              <a:gd name="connsiteX4" fmla="*/ 3982112 w 3988713"/>
              <a:gd name="connsiteY4" fmla="*/ 3310888 h 3970888"/>
              <a:gd name="connsiteX5" fmla="*/ 3788802 w 3988713"/>
              <a:gd name="connsiteY5" fmla="*/ 3777579 h 3970888"/>
              <a:gd name="connsiteX6" fmla="*/ 3322111 w 3988713"/>
              <a:gd name="connsiteY6" fmla="*/ 3970888 h 3970888"/>
              <a:gd name="connsiteX7" fmla="*/ 682112 w 3988713"/>
              <a:gd name="connsiteY7" fmla="*/ 3970888 h 3970888"/>
              <a:gd name="connsiteX8" fmla="*/ 215422 w 3988713"/>
              <a:gd name="connsiteY8" fmla="*/ 3777578 h 3970888"/>
              <a:gd name="connsiteX9" fmla="*/ 22113 w 3988713"/>
              <a:gd name="connsiteY9" fmla="*/ 3310887 h 3970888"/>
              <a:gd name="connsiteX10" fmla="*/ 22112 w 3988713"/>
              <a:gd name="connsiteY10" fmla="*/ 670075 h 3970888"/>
              <a:gd name="connsiteX0" fmla="*/ 22112 w 3988713"/>
              <a:gd name="connsiteY0" fmla="*/ 1202465 h 4503278"/>
              <a:gd name="connsiteX1" fmla="*/ 29488 w 3988713"/>
              <a:gd name="connsiteY1" fmla="*/ 549040 h 4503278"/>
              <a:gd name="connsiteX2" fmla="*/ 3988713 w 3988713"/>
              <a:gd name="connsiteY2" fmla="*/ 549040 h 4503278"/>
              <a:gd name="connsiteX3" fmla="*/ 3982112 w 3988713"/>
              <a:gd name="connsiteY3" fmla="*/ 3843278 h 4503278"/>
              <a:gd name="connsiteX4" fmla="*/ 3788802 w 3988713"/>
              <a:gd name="connsiteY4" fmla="*/ 4309969 h 4503278"/>
              <a:gd name="connsiteX5" fmla="*/ 3322111 w 3988713"/>
              <a:gd name="connsiteY5" fmla="*/ 4503278 h 4503278"/>
              <a:gd name="connsiteX6" fmla="*/ 682112 w 3988713"/>
              <a:gd name="connsiteY6" fmla="*/ 4503278 h 4503278"/>
              <a:gd name="connsiteX7" fmla="*/ 215422 w 3988713"/>
              <a:gd name="connsiteY7" fmla="*/ 4309968 h 4503278"/>
              <a:gd name="connsiteX8" fmla="*/ 22113 w 3988713"/>
              <a:gd name="connsiteY8" fmla="*/ 3843277 h 4503278"/>
              <a:gd name="connsiteX9" fmla="*/ 22112 w 3988713"/>
              <a:gd name="connsiteY9" fmla="*/ 1202465 h 4503278"/>
              <a:gd name="connsiteX0" fmla="*/ 22112 w 3988713"/>
              <a:gd name="connsiteY0" fmla="*/ 1510994 h 4811807"/>
              <a:gd name="connsiteX1" fmla="*/ 29488 w 3988713"/>
              <a:gd name="connsiteY1" fmla="*/ 857569 h 4811807"/>
              <a:gd name="connsiteX2" fmla="*/ 3988713 w 3988713"/>
              <a:gd name="connsiteY2" fmla="*/ 857569 h 4811807"/>
              <a:gd name="connsiteX3" fmla="*/ 3982112 w 3988713"/>
              <a:gd name="connsiteY3" fmla="*/ 4151807 h 4811807"/>
              <a:gd name="connsiteX4" fmla="*/ 3788802 w 3988713"/>
              <a:gd name="connsiteY4" fmla="*/ 4618498 h 4811807"/>
              <a:gd name="connsiteX5" fmla="*/ 3322111 w 3988713"/>
              <a:gd name="connsiteY5" fmla="*/ 4811807 h 4811807"/>
              <a:gd name="connsiteX6" fmla="*/ 682112 w 3988713"/>
              <a:gd name="connsiteY6" fmla="*/ 4811807 h 4811807"/>
              <a:gd name="connsiteX7" fmla="*/ 215422 w 3988713"/>
              <a:gd name="connsiteY7" fmla="*/ 4618497 h 4811807"/>
              <a:gd name="connsiteX8" fmla="*/ 22113 w 3988713"/>
              <a:gd name="connsiteY8" fmla="*/ 4151806 h 4811807"/>
              <a:gd name="connsiteX9" fmla="*/ 22112 w 3988713"/>
              <a:gd name="connsiteY9" fmla="*/ 1510994 h 4811807"/>
              <a:gd name="connsiteX0" fmla="*/ 22112 w 3988713"/>
              <a:gd name="connsiteY0" fmla="*/ 653425 h 3954238"/>
              <a:gd name="connsiteX1" fmla="*/ 29488 w 3988713"/>
              <a:gd name="connsiteY1" fmla="*/ 0 h 3954238"/>
              <a:gd name="connsiteX2" fmla="*/ 3988713 w 3988713"/>
              <a:gd name="connsiteY2" fmla="*/ 0 h 3954238"/>
              <a:gd name="connsiteX3" fmla="*/ 3982112 w 3988713"/>
              <a:gd name="connsiteY3" fmla="*/ 3294238 h 3954238"/>
              <a:gd name="connsiteX4" fmla="*/ 3788802 w 3988713"/>
              <a:gd name="connsiteY4" fmla="*/ 3760929 h 3954238"/>
              <a:gd name="connsiteX5" fmla="*/ 3322111 w 3988713"/>
              <a:gd name="connsiteY5" fmla="*/ 3954238 h 3954238"/>
              <a:gd name="connsiteX6" fmla="*/ 682112 w 3988713"/>
              <a:gd name="connsiteY6" fmla="*/ 3954238 h 3954238"/>
              <a:gd name="connsiteX7" fmla="*/ 215422 w 3988713"/>
              <a:gd name="connsiteY7" fmla="*/ 3760928 h 3954238"/>
              <a:gd name="connsiteX8" fmla="*/ 22113 w 3988713"/>
              <a:gd name="connsiteY8" fmla="*/ 3294237 h 3954238"/>
              <a:gd name="connsiteX9" fmla="*/ 22112 w 3988713"/>
              <a:gd name="connsiteY9" fmla="*/ 653425 h 3954238"/>
              <a:gd name="connsiteX0" fmla="*/ 0 w 3966601"/>
              <a:gd name="connsiteY0" fmla="*/ 653425 h 3954238"/>
              <a:gd name="connsiteX1" fmla="*/ 7376 w 3966601"/>
              <a:gd name="connsiteY1" fmla="*/ 0 h 3954238"/>
              <a:gd name="connsiteX2" fmla="*/ 3966601 w 3966601"/>
              <a:gd name="connsiteY2" fmla="*/ 0 h 3954238"/>
              <a:gd name="connsiteX3" fmla="*/ 3960000 w 3966601"/>
              <a:gd name="connsiteY3" fmla="*/ 3294238 h 3954238"/>
              <a:gd name="connsiteX4" fmla="*/ 3766690 w 3966601"/>
              <a:gd name="connsiteY4" fmla="*/ 3760929 h 3954238"/>
              <a:gd name="connsiteX5" fmla="*/ 3299999 w 3966601"/>
              <a:gd name="connsiteY5" fmla="*/ 3954238 h 3954238"/>
              <a:gd name="connsiteX6" fmla="*/ 660000 w 3966601"/>
              <a:gd name="connsiteY6" fmla="*/ 3954238 h 3954238"/>
              <a:gd name="connsiteX7" fmla="*/ 193310 w 3966601"/>
              <a:gd name="connsiteY7" fmla="*/ 3760928 h 3954238"/>
              <a:gd name="connsiteX8" fmla="*/ 1 w 3966601"/>
              <a:gd name="connsiteY8" fmla="*/ 3294237 h 3954238"/>
              <a:gd name="connsiteX9" fmla="*/ 0 w 3966601"/>
              <a:gd name="connsiteY9" fmla="*/ 653425 h 3954238"/>
              <a:gd name="connsiteX0" fmla="*/ 653725 w 4620325"/>
              <a:gd name="connsiteY0" fmla="*/ 3294237 h 3954238"/>
              <a:gd name="connsiteX1" fmla="*/ 661100 w 4620325"/>
              <a:gd name="connsiteY1" fmla="*/ 0 h 3954238"/>
              <a:gd name="connsiteX2" fmla="*/ 4620325 w 4620325"/>
              <a:gd name="connsiteY2" fmla="*/ 0 h 3954238"/>
              <a:gd name="connsiteX3" fmla="*/ 4613724 w 4620325"/>
              <a:gd name="connsiteY3" fmla="*/ 3294238 h 3954238"/>
              <a:gd name="connsiteX4" fmla="*/ 4420414 w 4620325"/>
              <a:gd name="connsiteY4" fmla="*/ 3760929 h 3954238"/>
              <a:gd name="connsiteX5" fmla="*/ 3953723 w 4620325"/>
              <a:gd name="connsiteY5" fmla="*/ 3954238 h 3954238"/>
              <a:gd name="connsiteX6" fmla="*/ 1313724 w 4620325"/>
              <a:gd name="connsiteY6" fmla="*/ 3954238 h 3954238"/>
              <a:gd name="connsiteX7" fmla="*/ 847034 w 4620325"/>
              <a:gd name="connsiteY7" fmla="*/ 3760928 h 3954238"/>
              <a:gd name="connsiteX8" fmla="*/ 653725 w 4620325"/>
              <a:gd name="connsiteY8" fmla="*/ 3294237 h 3954238"/>
              <a:gd name="connsiteX0" fmla="*/ 0 w 3966600"/>
              <a:gd name="connsiteY0" fmla="*/ 3294237 h 3954238"/>
              <a:gd name="connsiteX1" fmla="*/ 7375 w 3966600"/>
              <a:gd name="connsiteY1" fmla="*/ 0 h 3954238"/>
              <a:gd name="connsiteX2" fmla="*/ 3966600 w 3966600"/>
              <a:gd name="connsiteY2" fmla="*/ 0 h 3954238"/>
              <a:gd name="connsiteX3" fmla="*/ 3959999 w 3966600"/>
              <a:gd name="connsiteY3" fmla="*/ 3294238 h 3954238"/>
              <a:gd name="connsiteX4" fmla="*/ 3766689 w 3966600"/>
              <a:gd name="connsiteY4" fmla="*/ 3760929 h 3954238"/>
              <a:gd name="connsiteX5" fmla="*/ 3299998 w 3966600"/>
              <a:gd name="connsiteY5" fmla="*/ 3954238 h 3954238"/>
              <a:gd name="connsiteX6" fmla="*/ 659999 w 3966600"/>
              <a:gd name="connsiteY6" fmla="*/ 3954238 h 3954238"/>
              <a:gd name="connsiteX7" fmla="*/ 193309 w 3966600"/>
              <a:gd name="connsiteY7" fmla="*/ 3760928 h 3954238"/>
              <a:gd name="connsiteX8" fmla="*/ 0 w 3966600"/>
              <a:gd name="connsiteY8" fmla="*/ 3294237 h 3954238"/>
              <a:gd name="connsiteX0" fmla="*/ 0 w 3966600"/>
              <a:gd name="connsiteY0" fmla="*/ 3294237 h 3954238"/>
              <a:gd name="connsiteX1" fmla="*/ 7375 w 3966600"/>
              <a:gd name="connsiteY1" fmla="*/ 0 h 3954238"/>
              <a:gd name="connsiteX2" fmla="*/ 3966600 w 3966600"/>
              <a:gd name="connsiteY2" fmla="*/ 0 h 3954238"/>
              <a:gd name="connsiteX3" fmla="*/ 3959999 w 3966600"/>
              <a:gd name="connsiteY3" fmla="*/ 3294238 h 3954238"/>
              <a:gd name="connsiteX4" fmla="*/ 3299998 w 3966600"/>
              <a:gd name="connsiteY4" fmla="*/ 3954238 h 3954238"/>
              <a:gd name="connsiteX5" fmla="*/ 659999 w 3966600"/>
              <a:gd name="connsiteY5" fmla="*/ 3954238 h 3954238"/>
              <a:gd name="connsiteX6" fmla="*/ 193309 w 3966600"/>
              <a:gd name="connsiteY6" fmla="*/ 3760928 h 3954238"/>
              <a:gd name="connsiteX7" fmla="*/ 0 w 3966600"/>
              <a:gd name="connsiteY7" fmla="*/ 3294237 h 3954238"/>
              <a:gd name="connsiteX0" fmla="*/ 0 w 3966600"/>
              <a:gd name="connsiteY0" fmla="*/ 3294237 h 3954238"/>
              <a:gd name="connsiteX1" fmla="*/ 7375 w 3966600"/>
              <a:gd name="connsiteY1" fmla="*/ 0 h 3954238"/>
              <a:gd name="connsiteX2" fmla="*/ 3966600 w 3966600"/>
              <a:gd name="connsiteY2" fmla="*/ 0 h 3954238"/>
              <a:gd name="connsiteX3" fmla="*/ 3959999 w 3966600"/>
              <a:gd name="connsiteY3" fmla="*/ 3294238 h 3954238"/>
              <a:gd name="connsiteX4" fmla="*/ 3299998 w 3966600"/>
              <a:gd name="connsiteY4" fmla="*/ 3954238 h 3954238"/>
              <a:gd name="connsiteX5" fmla="*/ 659999 w 3966600"/>
              <a:gd name="connsiteY5" fmla="*/ 3954238 h 3954238"/>
              <a:gd name="connsiteX6" fmla="*/ 193309 w 3966600"/>
              <a:gd name="connsiteY6" fmla="*/ 3760928 h 3954238"/>
              <a:gd name="connsiteX7" fmla="*/ 0 w 3966600"/>
              <a:gd name="connsiteY7" fmla="*/ 3294237 h 3954238"/>
              <a:gd name="connsiteX0" fmla="*/ 0 w 3966600"/>
              <a:gd name="connsiteY0" fmla="*/ 3294237 h 3960813"/>
              <a:gd name="connsiteX1" fmla="*/ 7375 w 3966600"/>
              <a:gd name="connsiteY1" fmla="*/ 0 h 3960813"/>
              <a:gd name="connsiteX2" fmla="*/ 3966600 w 3966600"/>
              <a:gd name="connsiteY2" fmla="*/ 0 h 3960813"/>
              <a:gd name="connsiteX3" fmla="*/ 3966600 w 3966600"/>
              <a:gd name="connsiteY3" fmla="*/ 3960813 h 3960813"/>
              <a:gd name="connsiteX4" fmla="*/ 3299998 w 3966600"/>
              <a:gd name="connsiteY4" fmla="*/ 3954238 h 3960813"/>
              <a:gd name="connsiteX5" fmla="*/ 659999 w 3966600"/>
              <a:gd name="connsiteY5" fmla="*/ 3954238 h 3960813"/>
              <a:gd name="connsiteX6" fmla="*/ 193309 w 3966600"/>
              <a:gd name="connsiteY6" fmla="*/ 3760928 h 3960813"/>
              <a:gd name="connsiteX7" fmla="*/ 0 w 3966600"/>
              <a:gd name="connsiteY7" fmla="*/ 3294237 h 3960813"/>
              <a:gd name="connsiteX0" fmla="*/ 0 w 3966600"/>
              <a:gd name="connsiteY0" fmla="*/ 3294237 h 3960813"/>
              <a:gd name="connsiteX1" fmla="*/ 7375 w 3966600"/>
              <a:gd name="connsiteY1" fmla="*/ 0 h 3960813"/>
              <a:gd name="connsiteX2" fmla="*/ 3966600 w 3966600"/>
              <a:gd name="connsiteY2" fmla="*/ 0 h 3960813"/>
              <a:gd name="connsiteX3" fmla="*/ 3966600 w 3966600"/>
              <a:gd name="connsiteY3" fmla="*/ 3960813 h 3960813"/>
              <a:gd name="connsiteX4" fmla="*/ 659999 w 3966600"/>
              <a:gd name="connsiteY4" fmla="*/ 3954238 h 3960813"/>
              <a:gd name="connsiteX5" fmla="*/ 193309 w 3966600"/>
              <a:gd name="connsiteY5" fmla="*/ 3760928 h 3960813"/>
              <a:gd name="connsiteX6" fmla="*/ 0 w 3966600"/>
              <a:gd name="connsiteY6" fmla="*/ 3294237 h 39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6600" h="3960813">
                <a:moveTo>
                  <a:pt x="0" y="3294237"/>
                </a:moveTo>
                <a:cubicBezTo>
                  <a:pt x="2458" y="2196158"/>
                  <a:pt x="4917" y="1098079"/>
                  <a:pt x="7375" y="0"/>
                </a:cubicBezTo>
                <a:lnTo>
                  <a:pt x="3966600" y="0"/>
                </a:lnTo>
                <a:lnTo>
                  <a:pt x="3966600" y="3960813"/>
                </a:lnTo>
                <a:lnTo>
                  <a:pt x="659999" y="3954238"/>
                </a:lnTo>
                <a:cubicBezTo>
                  <a:pt x="484956" y="3954238"/>
                  <a:pt x="317082" y="3884702"/>
                  <a:pt x="193309" y="3760928"/>
                </a:cubicBezTo>
                <a:cubicBezTo>
                  <a:pt x="69535" y="3637154"/>
                  <a:pt x="0" y="3469280"/>
                  <a:pt x="0" y="3294237"/>
                </a:cubicBezTo>
                <a:close/>
              </a:path>
            </a:pathLst>
          </a:custGeom>
        </p:spPr>
        <p:txBody>
          <a:bodyPr/>
          <a:lstStyle>
            <a:lvl1pPr marL="0" indent="0">
              <a:lnSpc>
                <a:spcPts val="2300"/>
              </a:lnSpc>
              <a:spcBef>
                <a:spcPts val="0"/>
              </a:spcBef>
              <a:buNone/>
              <a:defRPr lang="en-US" sz="2000" kern="1200" dirty="0" smtClean="0">
                <a:solidFill>
                  <a:srgbClr val="5D5F66"/>
                </a:solidFill>
                <a:latin typeface="+mn-lt"/>
                <a:ea typeface="+mn-ea"/>
                <a:cs typeface="+mn-cs"/>
              </a:defRPr>
            </a:lvl1pPr>
          </a:lstStyle>
          <a:p>
            <a:pPr lvl="0"/>
            <a:r>
              <a:rPr lang="en-US" dirty="0"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TableHeading/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IE" dirty="0"/>
          </a:p>
        </p:txBody>
      </p:sp>
      <p:sp>
        <p:nvSpPr>
          <p:cNvPr id="8" name="Text Placeholder 7"/>
          <p:cNvSpPr>
            <a:spLocks noGrp="1"/>
          </p:cNvSpPr>
          <p:nvPr>
            <p:ph type="body" sz="quarter" idx="13" hasCustomPrompt="1"/>
          </p:nvPr>
        </p:nvSpPr>
        <p:spPr>
          <a:xfrm>
            <a:off x="720000" y="1800000"/>
            <a:ext cx="7920037" cy="404864"/>
          </a:xfrm>
        </p:spPr>
        <p:txBody>
          <a:bodyPr>
            <a:normAutofit/>
          </a:bodyPr>
          <a:lstStyle>
            <a:lvl1pPr marL="0" indent="0">
              <a:lnSpc>
                <a:spcPts val="2300"/>
              </a:lnSpc>
              <a:spcBef>
                <a:spcPts val="0"/>
              </a:spcBef>
              <a:buNone/>
              <a:defRPr sz="2000" b="1">
                <a:solidFill>
                  <a:schemeClr val="bg2"/>
                </a:solidFill>
              </a:defRPr>
            </a:lvl1pPr>
            <a:lvl2pPr>
              <a:buNone/>
              <a:defRPr/>
            </a:lvl2pPr>
            <a:lvl3pPr>
              <a:buNone/>
              <a:defRPr/>
            </a:lvl3pPr>
            <a:lvl4pPr>
              <a:buNone/>
              <a:defRPr/>
            </a:lvl4pPr>
            <a:lvl5pPr>
              <a:buNone/>
              <a:defRPr/>
            </a:lvl5pPr>
          </a:lstStyle>
          <a:p>
            <a:pPr lvl="0"/>
            <a:r>
              <a:rPr lang="en-US" dirty="0" smtClean="0"/>
              <a:t>Click to edit Master table text heading styles</a:t>
            </a:r>
          </a:p>
        </p:txBody>
      </p:sp>
      <p:sp>
        <p:nvSpPr>
          <p:cNvPr id="5" name="Table Placeholder 4"/>
          <p:cNvSpPr>
            <a:spLocks noGrp="1"/>
          </p:cNvSpPr>
          <p:nvPr>
            <p:ph type="tbl" sz="quarter" idx="14"/>
          </p:nvPr>
        </p:nvSpPr>
        <p:spPr>
          <a:xfrm>
            <a:off x="720000" y="2376000"/>
            <a:ext cx="7920037" cy="3095625"/>
          </a:xfrm>
        </p:spPr>
        <p:txBody>
          <a:bodyPr>
            <a:normAutofit/>
          </a:bodyPr>
          <a:lstStyle>
            <a:lvl1pPr>
              <a:buNone/>
              <a:defRPr sz="2000"/>
            </a:lvl1pPr>
          </a:lstStyle>
          <a:p>
            <a:endParaRPr lang="en-IE" dirty="0"/>
          </a:p>
        </p:txBody>
      </p:sp>
      <p:sp>
        <p:nvSpPr>
          <p:cNvPr id="7" name="Text Placeholder 6"/>
          <p:cNvSpPr>
            <a:spLocks noGrp="1"/>
          </p:cNvSpPr>
          <p:nvPr>
            <p:ph type="body" sz="quarter" idx="15" hasCustomPrompt="1"/>
          </p:nvPr>
        </p:nvSpPr>
        <p:spPr>
          <a:xfrm>
            <a:off x="720000" y="5616000"/>
            <a:ext cx="7920037" cy="287337"/>
          </a:xfrm>
        </p:spPr>
        <p:txBody>
          <a:bodyPr>
            <a:noAutofit/>
          </a:bodyPr>
          <a:lstStyle>
            <a:lvl1pPr>
              <a:buNone/>
              <a:defRPr sz="1400" i="1">
                <a:solidFill>
                  <a:srgbClr val="5D5F66"/>
                </a:solidFill>
                <a:latin typeface="Georgia" pitchFamily="18" charset="0"/>
              </a:defRPr>
            </a:lvl1pPr>
            <a:lvl2pPr>
              <a:defRPr>
                <a:solidFill>
                  <a:srgbClr val="5D5F66"/>
                </a:solidFill>
              </a:defRPr>
            </a:lvl2pPr>
            <a:lvl3pPr>
              <a:defRPr>
                <a:solidFill>
                  <a:srgbClr val="5D5F66"/>
                </a:solidFill>
              </a:defRPr>
            </a:lvl3pPr>
            <a:lvl4pPr>
              <a:defRPr>
                <a:solidFill>
                  <a:srgbClr val="5D5F66"/>
                </a:solidFill>
              </a:defRPr>
            </a:lvl4pPr>
            <a:lvl5pPr>
              <a:defRPr>
                <a:solidFill>
                  <a:srgbClr val="5D5F66"/>
                </a:solidFill>
              </a:defRPr>
            </a:lvl5pPr>
          </a:lstStyle>
          <a:p>
            <a:pPr lvl="0"/>
            <a:r>
              <a:rPr lang="en-US" dirty="0" smtClean="0"/>
              <a:t>Click to edit Master table/diagram credit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d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536E59-4670-48D2-A055-4EFEBE4AF225}" type="datetime1">
              <a:rPr lang="en-US" smtClean="0"/>
              <a:t>5/28/2018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B877D7-6EE5-9B4F-8BA7-CB84973FA32E}" type="slidenum">
              <a:rPr lang="en-US" smtClean="0"/>
              <a:t>‹#›</a:t>
            </a:fld>
            <a:endParaRPr lang="en-US"/>
          </a:p>
        </p:txBody>
      </p:sp>
    </p:spTree>
    <p:extLst>
      <p:ext uri="{BB962C8B-B14F-4D97-AF65-F5344CB8AC3E}">
        <p14:creationId xmlns:p14="http://schemas.microsoft.com/office/powerpoint/2010/main" val="240658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Intro/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IE" dirty="0"/>
          </a:p>
        </p:txBody>
      </p:sp>
      <p:sp>
        <p:nvSpPr>
          <p:cNvPr id="3" name="Content Placeholder 2"/>
          <p:cNvSpPr>
            <a:spLocks noGrp="1"/>
          </p:cNvSpPr>
          <p:nvPr>
            <p:ph idx="1"/>
          </p:nvPr>
        </p:nvSpPr>
        <p:spPr>
          <a:xfrm>
            <a:off x="720000" y="3780000"/>
            <a:ext cx="7920000" cy="1898960"/>
          </a:xfrm>
        </p:spPr>
        <p:txBody>
          <a:bodyPr>
            <a:normAutofit/>
          </a:bodyPr>
          <a:lstStyle>
            <a:lvl1pPr>
              <a:lnSpc>
                <a:spcPts val="2300"/>
              </a:lnSpc>
              <a:spcBef>
                <a:spcPts val="0"/>
              </a:spcBef>
              <a:defRPr sz="2000"/>
            </a:lvl1pPr>
            <a:lvl2pPr>
              <a:lnSpc>
                <a:spcPts val="2300"/>
              </a:lnSpc>
              <a:spcBef>
                <a:spcPts val="0"/>
              </a:spcBef>
              <a:defRPr sz="2000"/>
            </a:lvl2pPr>
            <a:lvl3pPr>
              <a:lnSpc>
                <a:spcPts val="2300"/>
              </a:lnSpc>
              <a:spcBef>
                <a:spcPts val="0"/>
              </a:spcBef>
              <a:defRPr sz="2000"/>
            </a:lvl3pPr>
            <a:lvl4pPr>
              <a:lnSpc>
                <a:spcPts val="2300"/>
              </a:lnSpc>
              <a:spcBef>
                <a:spcPts val="0"/>
              </a:spcBef>
              <a:defRPr sz="2000"/>
            </a:lvl4pPr>
            <a:lvl5pPr>
              <a:lnSpc>
                <a:spcPts val="2300"/>
              </a:lnSpc>
              <a:spcBef>
                <a:spcPts val="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8" name="Text Placeholder 7"/>
          <p:cNvSpPr>
            <a:spLocks noGrp="1"/>
          </p:cNvSpPr>
          <p:nvPr>
            <p:ph type="body" sz="quarter" idx="13" hasCustomPrompt="1"/>
          </p:nvPr>
        </p:nvSpPr>
        <p:spPr>
          <a:xfrm>
            <a:off x="720000" y="1800000"/>
            <a:ext cx="7920037" cy="1296000"/>
          </a:xfrm>
        </p:spPr>
        <p:txBody>
          <a:bodyPr>
            <a:normAutofit/>
          </a:bodyPr>
          <a:lstStyle>
            <a:lvl1pPr marL="0" indent="0">
              <a:lnSpc>
                <a:spcPts val="3900"/>
              </a:lnSpc>
              <a:spcBef>
                <a:spcPts val="0"/>
              </a:spcBef>
              <a:buNone/>
              <a:defRPr sz="3400"/>
            </a:lvl1pPr>
            <a:lvl2pPr>
              <a:buNone/>
              <a:defRPr/>
            </a:lvl2pPr>
            <a:lvl3pPr>
              <a:buNone/>
              <a:defRPr/>
            </a:lvl3pPr>
            <a:lvl4pPr>
              <a:buNone/>
              <a:defRPr/>
            </a:lvl4pPr>
            <a:lvl5pPr>
              <a:buNone/>
              <a:defRPr/>
            </a:lvl5pPr>
          </a:lstStyle>
          <a:p>
            <a:pPr lvl="0"/>
            <a:r>
              <a:rPr lang="en-US" dirty="0" smtClean="0"/>
              <a:t>Click to edit Master intro text styles</a:t>
            </a:r>
          </a:p>
        </p:txBody>
      </p:sp>
      <p:sp>
        <p:nvSpPr>
          <p:cNvPr id="10" name="Text Placeholder 9"/>
          <p:cNvSpPr>
            <a:spLocks noGrp="1"/>
          </p:cNvSpPr>
          <p:nvPr>
            <p:ph type="body" sz="quarter" idx="14" hasCustomPrompt="1"/>
          </p:nvPr>
        </p:nvSpPr>
        <p:spPr>
          <a:xfrm>
            <a:off x="720000" y="3240000"/>
            <a:ext cx="7920000" cy="503238"/>
          </a:xfrm>
        </p:spPr>
        <p:txBody>
          <a:bodyPr>
            <a:normAutofit/>
          </a:bodyPr>
          <a:lstStyle>
            <a:lvl1pPr marL="0" indent="0">
              <a:lnSpc>
                <a:spcPts val="2300"/>
              </a:lnSpc>
              <a:spcBef>
                <a:spcPts val="0"/>
              </a:spcBef>
              <a:buNone/>
              <a:defRPr sz="2000" b="1"/>
            </a:lvl1pPr>
          </a:lstStyle>
          <a:p>
            <a:pPr lvl="0"/>
            <a:r>
              <a:rPr lang="en-US" dirty="0" smtClean="0"/>
              <a:t>Click to edit Master bullet heading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headings/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IE" dirty="0"/>
          </a:p>
        </p:txBody>
      </p:sp>
      <p:sp>
        <p:nvSpPr>
          <p:cNvPr id="3" name="Content Placeholder 2"/>
          <p:cNvSpPr>
            <a:spLocks noGrp="1"/>
          </p:cNvSpPr>
          <p:nvPr>
            <p:ph idx="1"/>
          </p:nvPr>
        </p:nvSpPr>
        <p:spPr>
          <a:xfrm>
            <a:off x="720000" y="4626176"/>
            <a:ext cx="7920000" cy="1152000"/>
          </a:xfrm>
        </p:spPr>
        <p:txBody>
          <a:bodyPr>
            <a:normAutofit/>
          </a:bodyPr>
          <a:lstStyle>
            <a:lvl1pPr marL="0" indent="0">
              <a:lnSpc>
                <a:spcPts val="3910"/>
              </a:lnSpc>
              <a:spcBef>
                <a:spcPts val="0"/>
              </a:spcBef>
              <a:buNone/>
              <a:defRPr sz="3400"/>
            </a:lvl1pPr>
            <a:lvl2pPr>
              <a:lnSpc>
                <a:spcPts val="2300"/>
              </a:lnSpc>
              <a:spcBef>
                <a:spcPts val="0"/>
              </a:spcBef>
              <a:buNone/>
              <a:defRPr sz="2000"/>
            </a:lvl2pPr>
            <a:lvl3pPr>
              <a:lnSpc>
                <a:spcPts val="2300"/>
              </a:lnSpc>
              <a:spcBef>
                <a:spcPts val="0"/>
              </a:spcBef>
              <a:buNone/>
              <a:defRPr sz="2000"/>
            </a:lvl3pPr>
            <a:lvl4pPr>
              <a:lnSpc>
                <a:spcPts val="2300"/>
              </a:lnSpc>
              <a:spcBef>
                <a:spcPts val="0"/>
              </a:spcBef>
              <a:buNone/>
              <a:defRPr sz="2000"/>
            </a:lvl4pPr>
            <a:lvl5pPr>
              <a:lnSpc>
                <a:spcPts val="2300"/>
              </a:lnSpc>
              <a:spcBef>
                <a:spcPts val="0"/>
              </a:spcBef>
              <a:buNone/>
              <a:defRPr sz="2000"/>
            </a:lvl5pPr>
          </a:lstStyle>
          <a:p>
            <a:pPr lvl="0"/>
            <a:r>
              <a:rPr lang="en-US" dirty="0" smtClean="0"/>
              <a:t>Click to edit Master text styles</a:t>
            </a:r>
          </a:p>
        </p:txBody>
      </p:sp>
      <p:sp>
        <p:nvSpPr>
          <p:cNvPr id="8" name="Text Placeholder 7"/>
          <p:cNvSpPr>
            <a:spLocks noGrp="1"/>
          </p:cNvSpPr>
          <p:nvPr>
            <p:ph type="body" sz="quarter" idx="13" hasCustomPrompt="1"/>
          </p:nvPr>
        </p:nvSpPr>
        <p:spPr>
          <a:xfrm>
            <a:off x="720000" y="1800000"/>
            <a:ext cx="7920037" cy="540000"/>
          </a:xfrm>
        </p:spPr>
        <p:txBody>
          <a:bodyPr>
            <a:normAutofit/>
          </a:bodyPr>
          <a:lstStyle>
            <a:lvl1pPr marL="0" indent="0">
              <a:lnSpc>
                <a:spcPts val="3900"/>
              </a:lnSpc>
              <a:spcBef>
                <a:spcPts val="0"/>
              </a:spcBef>
              <a:buNone/>
              <a:defRPr sz="3400" b="1"/>
            </a:lvl1pPr>
            <a:lvl2pPr>
              <a:buNone/>
              <a:defRPr/>
            </a:lvl2pPr>
            <a:lvl3pPr>
              <a:buNone/>
              <a:defRPr/>
            </a:lvl3pPr>
            <a:lvl4pPr>
              <a:buNone/>
              <a:defRPr/>
            </a:lvl4pPr>
            <a:lvl5pPr>
              <a:buNone/>
              <a:defRPr/>
            </a:lvl5pPr>
          </a:lstStyle>
          <a:p>
            <a:pPr lvl="0"/>
            <a:r>
              <a:rPr lang="en-US" dirty="0" smtClean="0"/>
              <a:t>Click to edit Master heading styles</a:t>
            </a:r>
          </a:p>
        </p:txBody>
      </p:sp>
      <p:sp>
        <p:nvSpPr>
          <p:cNvPr id="10" name="Text Placeholder 9"/>
          <p:cNvSpPr>
            <a:spLocks noGrp="1"/>
          </p:cNvSpPr>
          <p:nvPr>
            <p:ph type="body" sz="quarter" idx="14" hasCustomPrompt="1"/>
          </p:nvPr>
        </p:nvSpPr>
        <p:spPr>
          <a:xfrm>
            <a:off x="720000" y="4032000"/>
            <a:ext cx="7920000" cy="540000"/>
          </a:xfrm>
        </p:spPr>
        <p:txBody>
          <a:bodyPr>
            <a:normAutofit/>
          </a:bodyPr>
          <a:lstStyle>
            <a:lvl1pPr marL="0" indent="0">
              <a:lnSpc>
                <a:spcPts val="3910"/>
              </a:lnSpc>
              <a:spcBef>
                <a:spcPts val="0"/>
              </a:spcBef>
              <a:buNone/>
              <a:defRPr lang="en-US" sz="3400" b="1" kern="1200" dirty="0" smtClean="0">
                <a:solidFill>
                  <a:schemeClr val="tx2"/>
                </a:solidFill>
                <a:latin typeface="+mn-lt"/>
                <a:ea typeface="+mn-ea"/>
                <a:cs typeface="+mn-cs"/>
              </a:defRPr>
            </a:lvl1pPr>
          </a:lstStyle>
          <a:p>
            <a:pPr lvl="0"/>
            <a:r>
              <a:rPr lang="en-US" dirty="0" smtClean="0"/>
              <a:t>Click to edit Master heading styles</a:t>
            </a:r>
          </a:p>
        </p:txBody>
      </p:sp>
      <p:sp>
        <p:nvSpPr>
          <p:cNvPr id="7" name="Text Placeholder 6"/>
          <p:cNvSpPr>
            <a:spLocks noGrp="1"/>
          </p:cNvSpPr>
          <p:nvPr>
            <p:ph type="body" sz="quarter" idx="15"/>
          </p:nvPr>
        </p:nvSpPr>
        <p:spPr>
          <a:xfrm>
            <a:off x="720000" y="2412000"/>
            <a:ext cx="7920000" cy="1296000"/>
          </a:xfrm>
        </p:spPr>
        <p:txBody>
          <a:bodyPr/>
          <a:lstStyle>
            <a:lvl1pPr marL="0" indent="0">
              <a:lnSpc>
                <a:spcPts val="3910"/>
              </a:lnSpc>
              <a:spcBef>
                <a:spcPts val="0"/>
              </a:spcBef>
              <a:buNone/>
              <a:defRPr sz="3400"/>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IE" dirty="0"/>
          </a:p>
        </p:txBody>
      </p:sp>
      <p:sp>
        <p:nvSpPr>
          <p:cNvPr id="3" name="Content Placeholder 2"/>
          <p:cNvSpPr>
            <a:spLocks noGrp="1"/>
          </p:cNvSpPr>
          <p:nvPr>
            <p:ph idx="1"/>
          </p:nvPr>
        </p:nvSpPr>
        <p:spPr>
          <a:xfrm>
            <a:off x="720000" y="1800000"/>
            <a:ext cx="7920000" cy="3933256"/>
          </a:xfrm>
        </p:spPr>
        <p:txBody>
          <a:bodyPr>
            <a:normAutofit/>
          </a:bodyPr>
          <a:lstStyle>
            <a:lvl1pPr indent="-360000">
              <a:lnSpc>
                <a:spcPts val="2300"/>
              </a:lnSpc>
              <a:spcBef>
                <a:spcPts val="0"/>
              </a:spcBef>
              <a:spcAft>
                <a:spcPts val="1417"/>
              </a:spcAft>
              <a:defRPr sz="2000">
                <a:solidFill>
                  <a:srgbClr val="5D5F66"/>
                </a:solidFill>
              </a:defRPr>
            </a:lvl1pPr>
            <a:lvl2pPr indent="-360000">
              <a:lnSpc>
                <a:spcPts val="2300"/>
              </a:lnSpc>
              <a:spcBef>
                <a:spcPts val="0"/>
              </a:spcBef>
              <a:spcAft>
                <a:spcPts val="1417"/>
              </a:spcAft>
              <a:defRPr sz="1600">
                <a:solidFill>
                  <a:srgbClr val="5D5F66"/>
                </a:solidFill>
              </a:defRPr>
            </a:lvl2pPr>
            <a:lvl3pPr indent="-360000">
              <a:lnSpc>
                <a:spcPts val="2300"/>
              </a:lnSpc>
              <a:spcBef>
                <a:spcPts val="0"/>
              </a:spcBef>
              <a:spcAft>
                <a:spcPts val="1417"/>
              </a:spcAft>
              <a:defRPr sz="1400">
                <a:solidFill>
                  <a:srgbClr val="5D5F66"/>
                </a:solidFill>
              </a:defRPr>
            </a:lvl3pPr>
            <a:lvl4pPr>
              <a:lnSpc>
                <a:spcPts val="2300"/>
              </a:lnSpc>
              <a:spcBef>
                <a:spcPts val="0"/>
              </a:spcBef>
              <a:spcAft>
                <a:spcPts val="1417"/>
              </a:spcAft>
              <a:defRPr sz="2000">
                <a:solidFill>
                  <a:srgbClr val="5D5F66"/>
                </a:solidFill>
              </a:defRPr>
            </a:lvl4pPr>
            <a:lvl5pPr>
              <a:lnSpc>
                <a:spcPts val="2300"/>
              </a:lnSpc>
              <a:spcBef>
                <a:spcPts val="0"/>
              </a:spcBef>
              <a:spcAft>
                <a:spcPts val="1417"/>
              </a:spcAft>
              <a:defRPr sz="2000">
                <a:solidFill>
                  <a:srgbClr val="5D5F66"/>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Two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IE" dirty="0"/>
          </a:p>
        </p:txBody>
      </p:sp>
      <p:sp>
        <p:nvSpPr>
          <p:cNvPr id="3" name="Content Placeholder 2"/>
          <p:cNvSpPr>
            <a:spLocks noGrp="1"/>
          </p:cNvSpPr>
          <p:nvPr>
            <p:ph idx="1"/>
          </p:nvPr>
        </p:nvSpPr>
        <p:spPr>
          <a:xfrm>
            <a:off x="720000" y="1800000"/>
            <a:ext cx="3600000" cy="3960000"/>
          </a:xfrm>
        </p:spPr>
        <p:txBody>
          <a:bodyPr>
            <a:normAutofit/>
          </a:bodyPr>
          <a:lstStyle>
            <a:lvl1pPr indent="-360000">
              <a:lnSpc>
                <a:spcPts val="2300"/>
              </a:lnSpc>
              <a:spcBef>
                <a:spcPts val="0"/>
              </a:spcBef>
              <a:spcAft>
                <a:spcPts val="0"/>
              </a:spcAft>
              <a:buNone/>
              <a:defRPr sz="2000">
                <a:solidFill>
                  <a:srgbClr val="5D5F66"/>
                </a:solidFill>
              </a:defRPr>
            </a:lvl1pPr>
            <a:lvl2pPr indent="-360000">
              <a:lnSpc>
                <a:spcPts val="2300"/>
              </a:lnSpc>
              <a:spcBef>
                <a:spcPts val="0"/>
              </a:spcBef>
              <a:spcAft>
                <a:spcPts val="1417"/>
              </a:spcAft>
              <a:buNone/>
              <a:defRPr sz="1600">
                <a:solidFill>
                  <a:srgbClr val="5D5F66"/>
                </a:solidFill>
              </a:defRPr>
            </a:lvl2pPr>
            <a:lvl3pPr indent="-360000">
              <a:lnSpc>
                <a:spcPts val="2300"/>
              </a:lnSpc>
              <a:spcBef>
                <a:spcPts val="0"/>
              </a:spcBef>
              <a:spcAft>
                <a:spcPts val="1417"/>
              </a:spcAft>
              <a:buNone/>
              <a:defRPr sz="1400">
                <a:solidFill>
                  <a:srgbClr val="5D5F66"/>
                </a:solidFill>
              </a:defRPr>
            </a:lvl3pPr>
            <a:lvl4pPr>
              <a:lnSpc>
                <a:spcPts val="2300"/>
              </a:lnSpc>
              <a:spcBef>
                <a:spcPts val="0"/>
              </a:spcBef>
              <a:spcAft>
                <a:spcPts val="1417"/>
              </a:spcAft>
              <a:defRPr sz="2000">
                <a:solidFill>
                  <a:srgbClr val="5D5F66"/>
                </a:solidFill>
              </a:defRPr>
            </a:lvl4pPr>
            <a:lvl5pPr>
              <a:lnSpc>
                <a:spcPts val="2300"/>
              </a:lnSpc>
              <a:spcBef>
                <a:spcPts val="0"/>
              </a:spcBef>
              <a:spcAft>
                <a:spcPts val="1417"/>
              </a:spcAft>
              <a:defRPr sz="2000">
                <a:solidFill>
                  <a:srgbClr val="5D5F66"/>
                </a:solidFill>
              </a:defRPr>
            </a:lvl5pPr>
          </a:lstStyle>
          <a:p>
            <a:pPr lvl="0"/>
            <a:r>
              <a:rPr lang="en-US" dirty="0" smtClean="0"/>
              <a:t>Click to edit Master text styles</a:t>
            </a:r>
          </a:p>
        </p:txBody>
      </p:sp>
      <p:sp>
        <p:nvSpPr>
          <p:cNvPr id="5" name="Content Placeholder 4"/>
          <p:cNvSpPr>
            <a:spLocks noGrp="1"/>
          </p:cNvSpPr>
          <p:nvPr>
            <p:ph sz="quarter" idx="10"/>
          </p:nvPr>
        </p:nvSpPr>
        <p:spPr>
          <a:xfrm>
            <a:off x="5004000" y="1800000"/>
            <a:ext cx="3600000" cy="3960813"/>
          </a:xfrm>
        </p:spPr>
        <p:txBody>
          <a:bodyPr/>
          <a:lstStyle>
            <a:lvl1pPr marL="0" indent="0">
              <a:lnSpc>
                <a:spcPts val="2300"/>
              </a:lnSpc>
              <a:spcBef>
                <a:spcPts val="0"/>
              </a:spcBef>
              <a:buNone/>
              <a:defRPr lang="en-US" sz="2000" kern="1200" dirty="0" smtClean="0">
                <a:solidFill>
                  <a:srgbClr val="5D5F66"/>
                </a:solidFill>
                <a:latin typeface="+mn-lt"/>
                <a:ea typeface="+mn-ea"/>
                <a:cs typeface="+mn-cs"/>
              </a:defRPr>
            </a:lvl1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One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IE" dirty="0"/>
          </a:p>
        </p:txBody>
      </p:sp>
      <p:sp>
        <p:nvSpPr>
          <p:cNvPr id="8" name="Text Placeholder 7"/>
          <p:cNvSpPr>
            <a:spLocks noGrp="1"/>
          </p:cNvSpPr>
          <p:nvPr>
            <p:ph type="body" sz="quarter" idx="13" hasCustomPrompt="1"/>
          </p:nvPr>
        </p:nvSpPr>
        <p:spPr>
          <a:xfrm>
            <a:off x="720000" y="1800000"/>
            <a:ext cx="7920037" cy="4005264"/>
          </a:xfrm>
        </p:spPr>
        <p:txBody>
          <a:bodyPr>
            <a:normAutofit/>
          </a:bodyPr>
          <a:lstStyle>
            <a:lvl1pPr marL="0" indent="0">
              <a:lnSpc>
                <a:spcPts val="2300"/>
              </a:lnSpc>
              <a:spcBef>
                <a:spcPts val="0"/>
              </a:spcBef>
              <a:buNone/>
              <a:defRPr sz="2000"/>
            </a:lvl1pPr>
            <a:lvl2pPr>
              <a:buNone/>
              <a:defRPr/>
            </a:lvl2pPr>
            <a:lvl3pPr>
              <a:buNone/>
              <a:defRPr/>
            </a:lvl3pPr>
            <a:lvl4pPr>
              <a:buNone/>
              <a:defRPr/>
            </a:lvl4pPr>
            <a:lvl5pPr>
              <a:buNone/>
              <a:defRPr/>
            </a:lvl5pPr>
          </a:lstStyle>
          <a:p>
            <a:pPr lvl="0"/>
            <a:r>
              <a:rPr lang="en-US" dirty="0" smtClean="0"/>
              <a:t>Click to edit Master one column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Break/LargeStatement 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19999" y="2519999"/>
            <a:ext cx="7200000" cy="3240000"/>
          </a:xfrm>
        </p:spPr>
        <p:txBody>
          <a:bodyPr>
            <a:normAutofit/>
          </a:bodyPr>
          <a:lstStyle>
            <a:lvl1pPr marL="0" indent="0" algn="l">
              <a:lnSpc>
                <a:spcPts val="5000"/>
              </a:lnSpc>
              <a:spcBef>
                <a:spcPts val="0"/>
              </a:spcBef>
              <a:buNone/>
              <a:defRPr sz="4200" b="1">
                <a:solidFill>
                  <a:schemeClr val="bg2"/>
                </a:solidFill>
              </a:defRPr>
            </a:lvl1pPr>
          </a:lstStyle>
          <a:p>
            <a:pPr lvl="0"/>
            <a:r>
              <a:rPr lang="en-US" dirty="0" smtClean="0"/>
              <a:t>Click to edit Master section break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Break/LargeStatement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19999" y="1944000"/>
            <a:ext cx="7200000" cy="2700000"/>
          </a:xfrm>
        </p:spPr>
        <p:txBody>
          <a:bodyPr>
            <a:normAutofit/>
          </a:bodyPr>
          <a:lstStyle>
            <a:lvl1pPr marL="0" indent="0" algn="l">
              <a:lnSpc>
                <a:spcPts val="5000"/>
              </a:lnSpc>
              <a:spcBef>
                <a:spcPts val="0"/>
              </a:spcBef>
              <a:buNone/>
              <a:defRPr sz="4200" b="1">
                <a:solidFill>
                  <a:schemeClr val="bg2"/>
                </a:solidFill>
              </a:defRPr>
            </a:lvl1pPr>
          </a:lstStyle>
          <a:p>
            <a:pPr lvl="0"/>
            <a:r>
              <a:rPr lang="en-US" dirty="0" smtClean="0"/>
              <a:t>Click to edit Master section break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Break/LargeStatement 3">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19999" y="2160000"/>
            <a:ext cx="7200000" cy="2565144"/>
          </a:xfrm>
        </p:spPr>
        <p:txBody>
          <a:bodyPr>
            <a:normAutofit/>
          </a:bodyPr>
          <a:lstStyle>
            <a:lvl1pPr marL="0" indent="0" algn="l">
              <a:lnSpc>
                <a:spcPts val="6500"/>
              </a:lnSpc>
              <a:spcBef>
                <a:spcPts val="0"/>
              </a:spcBef>
              <a:buNone/>
              <a:defRPr sz="5600" b="1">
                <a:solidFill>
                  <a:schemeClr val="bg2"/>
                </a:solidFill>
              </a:defRPr>
            </a:lvl1pPr>
          </a:lstStyle>
          <a:p>
            <a:pPr lvl="0"/>
            <a:r>
              <a:rPr lang="en-US" dirty="0" smtClean="0"/>
              <a:t>Click to edit Master section break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648000"/>
            <a:ext cx="7920000" cy="648000"/>
          </a:xfrm>
          <a:prstGeom prst="rect">
            <a:avLst/>
          </a:prstGeom>
        </p:spPr>
        <p:txBody>
          <a:bodyPr vert="horz" lIns="91440" tIns="45720" rIns="91440" bIns="45720" rtlCol="0" anchor="ctr">
            <a:no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20000" y="1799999"/>
            <a:ext cx="7920000" cy="3780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4" r:id="rId5"/>
    <p:sldLayoutId id="2147483675" r:id="rId6"/>
    <p:sldLayoutId id="2147483666" r:id="rId7"/>
    <p:sldLayoutId id="2147483676" r:id="rId8"/>
    <p:sldLayoutId id="2147483677" r:id="rId9"/>
    <p:sldLayoutId id="2147483678" r:id="rId10"/>
    <p:sldLayoutId id="2147483679" r:id="rId11"/>
    <p:sldLayoutId id="2147483680" r:id="rId12"/>
    <p:sldLayoutId id="2147483667" r:id="rId13"/>
    <p:sldLayoutId id="2147483681" r:id="rId14"/>
    <p:sldLayoutId id="2147483682" r:id="rId15"/>
  </p:sldLayoutIdLst>
  <p:txStyles>
    <p:titleStyle>
      <a:lvl1pPr algn="l" defTabSz="914400" rtl="0" eaLnBrk="1" latinLnBrk="0" hangingPunct="1">
        <a:spcBef>
          <a:spcPct val="0"/>
        </a:spcBef>
        <a:buNone/>
        <a:defRPr sz="3800" b="1"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rgbClr val="5D5F6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5D5F66"/>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5D5F6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5D5F66"/>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5D5F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mailto:amontesanti@hrb.ie"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mailto:hkennelly@hrb.ie" TargetMode="External"/><Relationship Id="rId4" Type="http://schemas.openxmlformats.org/officeDocument/2006/relationships/hyperlink" Target="mailto:lbryce@hrb.i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0000" y="1625625"/>
            <a:ext cx="6480000" cy="1584000"/>
          </a:xfrm>
        </p:spPr>
        <p:txBody>
          <a:bodyPr/>
          <a:lstStyle/>
          <a:p>
            <a:r>
              <a:rPr lang="en-IE" dirty="0" smtClean="0"/>
              <a:t>Emerging Investigator Awards for Health 2019</a:t>
            </a:r>
            <a:endParaRPr lang="en-IE" dirty="0"/>
          </a:p>
        </p:txBody>
      </p:sp>
      <p:sp>
        <p:nvSpPr>
          <p:cNvPr id="3" name="Subtitle 2"/>
          <p:cNvSpPr>
            <a:spLocks noGrp="1"/>
          </p:cNvSpPr>
          <p:nvPr>
            <p:ph type="subTitle" idx="1"/>
          </p:nvPr>
        </p:nvSpPr>
        <p:spPr>
          <a:xfrm>
            <a:off x="1067300" y="921525"/>
            <a:ext cx="6480000" cy="720000"/>
          </a:xfrm>
        </p:spPr>
        <p:txBody>
          <a:bodyPr>
            <a:normAutofit/>
          </a:bodyPr>
          <a:lstStyle/>
          <a:p>
            <a:r>
              <a:rPr lang="en-IE" sz="2800" b="1" dirty="0" smtClean="0"/>
              <a:t>HRB Workshop</a:t>
            </a:r>
            <a:endParaRPr lang="en-IE" sz="2800" b="1" dirty="0"/>
          </a:p>
        </p:txBody>
      </p:sp>
      <p:sp>
        <p:nvSpPr>
          <p:cNvPr id="4" name="Text Placeholder 3"/>
          <p:cNvSpPr>
            <a:spLocks noGrp="1"/>
          </p:cNvSpPr>
          <p:nvPr>
            <p:ph type="body" sz="quarter" idx="10"/>
          </p:nvPr>
        </p:nvSpPr>
        <p:spPr>
          <a:xfrm>
            <a:off x="1066473" y="3370162"/>
            <a:ext cx="7541487" cy="576000"/>
          </a:xfrm>
        </p:spPr>
        <p:txBody>
          <a:bodyPr/>
          <a:lstStyle/>
          <a:p>
            <a:r>
              <a:rPr lang="en-IE" dirty="0" smtClean="0"/>
              <a:t>Dr Annalisa Montesanti, PhD </a:t>
            </a:r>
          </a:p>
          <a:p>
            <a:r>
              <a:rPr lang="en-IE" dirty="0" smtClean="0"/>
              <a:t>Programme Manager</a:t>
            </a:r>
          </a:p>
          <a:p>
            <a:r>
              <a:rPr lang="en-IE" i="1" dirty="0" smtClean="0"/>
              <a:t>Health Research Career</a:t>
            </a:r>
            <a:endParaRPr lang="en-IE"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4. Main changes to the scheme</a:t>
            </a:r>
            <a:endParaRPr lang="en-IE" dirty="0"/>
          </a:p>
        </p:txBody>
      </p:sp>
      <p:sp>
        <p:nvSpPr>
          <p:cNvPr id="3" name="Text Placeholder 2"/>
          <p:cNvSpPr>
            <a:spLocks noGrp="1"/>
          </p:cNvSpPr>
          <p:nvPr>
            <p:ph type="body" sz="quarter" idx="13"/>
          </p:nvPr>
        </p:nvSpPr>
        <p:spPr>
          <a:xfrm>
            <a:off x="351864" y="1704996"/>
            <a:ext cx="8627036" cy="4005264"/>
          </a:xfrm>
        </p:spPr>
        <p:txBody>
          <a:bodyPr>
            <a:normAutofit/>
          </a:bodyPr>
          <a:lstStyle/>
          <a:p>
            <a:pPr marL="514350" indent="-514350">
              <a:buFont typeface="+mj-lt"/>
              <a:buAutoNum type="arabicPeriod"/>
            </a:pPr>
            <a:r>
              <a:rPr lang="en-IE" sz="2800" dirty="0" smtClean="0">
                <a:solidFill>
                  <a:schemeClr val="bg1"/>
                </a:solidFill>
              </a:rPr>
              <a:t>Application process</a:t>
            </a:r>
          </a:p>
          <a:p>
            <a:pPr marL="514350" indent="-514350">
              <a:buFont typeface="+mj-lt"/>
              <a:buAutoNum type="arabicPeriod"/>
            </a:pPr>
            <a:endParaRPr lang="en-IE" sz="2800" dirty="0" smtClean="0">
              <a:solidFill>
                <a:schemeClr val="bg1"/>
              </a:solidFill>
            </a:endParaRPr>
          </a:p>
          <a:p>
            <a:pPr marL="514350" indent="-514350">
              <a:buFont typeface="+mj-lt"/>
              <a:buAutoNum type="arabicPeriod"/>
            </a:pPr>
            <a:r>
              <a:rPr lang="en-IE" sz="2800" dirty="0" smtClean="0">
                <a:solidFill>
                  <a:schemeClr val="bg1"/>
                </a:solidFill>
              </a:rPr>
              <a:t>Review process</a:t>
            </a:r>
          </a:p>
          <a:p>
            <a:pPr marL="514350" indent="-514350">
              <a:buFont typeface="+mj-lt"/>
              <a:buAutoNum type="arabicPeriod"/>
            </a:pPr>
            <a:endParaRPr lang="en-IE" sz="2800" dirty="0" smtClean="0">
              <a:solidFill>
                <a:schemeClr val="bg1"/>
              </a:solidFill>
            </a:endParaRPr>
          </a:p>
          <a:p>
            <a:pPr marL="514350" indent="-514350">
              <a:buFont typeface="+mj-lt"/>
              <a:buAutoNum type="arabicPeriod"/>
            </a:pPr>
            <a:r>
              <a:rPr lang="en-IE" sz="2800" dirty="0" smtClean="0">
                <a:solidFill>
                  <a:schemeClr val="bg1"/>
                </a:solidFill>
              </a:rPr>
              <a:t>Eligibility of the Lead Applicant</a:t>
            </a:r>
          </a:p>
          <a:p>
            <a:pPr marL="514350" indent="-514350">
              <a:buFont typeface="+mj-lt"/>
              <a:buAutoNum type="arabicPeriod"/>
            </a:pPr>
            <a:endParaRPr lang="en-IE" sz="2800" dirty="0" smtClean="0">
              <a:solidFill>
                <a:schemeClr val="bg1"/>
              </a:solidFill>
            </a:endParaRPr>
          </a:p>
          <a:p>
            <a:pPr marL="514350" indent="-514350">
              <a:buFont typeface="+mj-lt"/>
              <a:buAutoNum type="arabicPeriod"/>
            </a:pPr>
            <a:r>
              <a:rPr lang="en-IE" sz="2800" dirty="0" smtClean="0">
                <a:solidFill>
                  <a:schemeClr val="bg1"/>
                </a:solidFill>
              </a:rPr>
              <a:t>Salary scale of the professionals applying for research protected time</a:t>
            </a:r>
          </a:p>
          <a:p>
            <a:pPr marL="514350" indent="-514350">
              <a:buFont typeface="+mj-lt"/>
              <a:buAutoNum type="arabicPeriod"/>
            </a:pPr>
            <a:endParaRPr lang="en-IE" sz="2800" dirty="0" smtClean="0">
              <a:solidFill>
                <a:schemeClr val="bg1"/>
              </a:solidFill>
            </a:endParaRPr>
          </a:p>
          <a:p>
            <a:pPr marL="514350" indent="-514350">
              <a:buFont typeface="+mj-lt"/>
              <a:buAutoNum type="arabicPeriod"/>
            </a:pPr>
            <a:r>
              <a:rPr lang="en-IE" sz="2800" dirty="0">
                <a:solidFill>
                  <a:schemeClr val="bg1"/>
                </a:solidFill>
              </a:rPr>
              <a:t>Small revision on the </a:t>
            </a:r>
            <a:r>
              <a:rPr lang="en-IE" sz="2800" dirty="0" smtClean="0">
                <a:solidFill>
                  <a:schemeClr val="bg1"/>
                </a:solidFill>
              </a:rPr>
              <a:t>scope</a:t>
            </a:r>
          </a:p>
          <a:p>
            <a:pPr marL="514350" indent="-514350">
              <a:buFont typeface="+mj-lt"/>
              <a:buAutoNum type="arabicPeriod"/>
            </a:pPr>
            <a:endParaRPr lang="en-IE" sz="2800" dirty="0" smtClean="0">
              <a:solidFill>
                <a:schemeClr val="bg1"/>
              </a:solidFill>
            </a:endParaRPr>
          </a:p>
          <a:p>
            <a:pPr marL="514350" indent="-514350">
              <a:buFont typeface="+mj-lt"/>
              <a:buAutoNum type="arabicPeriod"/>
            </a:pPr>
            <a:r>
              <a:rPr lang="en-IE" sz="2800" dirty="0" smtClean="0">
                <a:solidFill>
                  <a:schemeClr val="bg1"/>
                </a:solidFill>
              </a:rPr>
              <a:t>Data management/stewardship plans (DMP) - pilot</a:t>
            </a:r>
            <a:endParaRPr lang="en-IE" sz="2800" dirty="0">
              <a:solidFill>
                <a:schemeClr val="bg1"/>
              </a:solidFill>
            </a:endParaRPr>
          </a:p>
          <a:p>
            <a:pPr marL="342900" indent="-342900">
              <a:buFont typeface="Arial" panose="020B0604020202020204" pitchFamily="34" charset="0"/>
              <a:buChar char="•"/>
            </a:pPr>
            <a:endParaRPr lang="en-IE" sz="2800" dirty="0">
              <a:solidFill>
                <a:schemeClr val="bg1"/>
              </a:solidFill>
            </a:endParaRPr>
          </a:p>
        </p:txBody>
      </p:sp>
    </p:spTree>
    <p:extLst>
      <p:ext uri="{BB962C8B-B14F-4D97-AF65-F5344CB8AC3E}">
        <p14:creationId xmlns:p14="http://schemas.microsoft.com/office/powerpoint/2010/main" val="535830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dirty="0" smtClean="0"/>
              <a:t>4.1 Application process</a:t>
            </a:r>
            <a:endParaRPr lang="en-IE" sz="3200" dirty="0"/>
          </a:p>
        </p:txBody>
      </p:sp>
      <p:sp>
        <p:nvSpPr>
          <p:cNvPr id="3" name="Text Placeholder 2"/>
          <p:cNvSpPr>
            <a:spLocks noGrp="1"/>
          </p:cNvSpPr>
          <p:nvPr>
            <p:ph type="body" sz="quarter" idx="13"/>
          </p:nvPr>
        </p:nvSpPr>
        <p:spPr/>
        <p:txBody>
          <a:bodyPr/>
          <a:lstStyle/>
          <a:p>
            <a:r>
              <a:rPr lang="en-IE" b="1" i="1" dirty="0" smtClean="0"/>
              <a:t>The EIA 2019 will </a:t>
            </a:r>
            <a:r>
              <a:rPr lang="en-IE" b="1" i="1" dirty="0"/>
              <a:t>use a </a:t>
            </a:r>
            <a:r>
              <a:rPr lang="en-IE" b="1" i="1" u="sng" dirty="0"/>
              <a:t>two-stage application </a:t>
            </a:r>
            <a:r>
              <a:rPr lang="en-IE" b="1" i="1" dirty="0"/>
              <a:t>process consisting of:</a:t>
            </a:r>
            <a:endParaRPr lang="en-IE" dirty="0"/>
          </a:p>
          <a:p>
            <a:r>
              <a:rPr lang="en-IE" dirty="0"/>
              <a:t> </a:t>
            </a:r>
          </a:p>
          <a:p>
            <a:pPr lvl="0"/>
            <a:r>
              <a:rPr lang="en-IE" sz="2400" dirty="0"/>
              <a:t>Open call for Pre-application stage(Stage 1)</a:t>
            </a:r>
          </a:p>
          <a:p>
            <a:pPr marL="800100" lvl="1" indent="-342900">
              <a:buFont typeface="Arial" panose="020B0604020202020204" pitchFamily="34" charset="0"/>
              <a:buChar char="•"/>
            </a:pPr>
            <a:r>
              <a:rPr lang="en-IE" sz="2400" dirty="0"/>
              <a:t>Panel review and shortlisting</a:t>
            </a:r>
          </a:p>
          <a:p>
            <a:pPr lvl="0"/>
            <a:endParaRPr lang="en-IE" sz="2400" dirty="0" smtClean="0"/>
          </a:p>
          <a:p>
            <a:pPr lvl="0"/>
            <a:r>
              <a:rPr lang="en-IE" sz="2400" dirty="0" smtClean="0"/>
              <a:t>Invitation </a:t>
            </a:r>
            <a:r>
              <a:rPr lang="en-IE" sz="2400" dirty="0"/>
              <a:t>of selected applicants to submit a Full Application (Stage 2)</a:t>
            </a:r>
          </a:p>
          <a:p>
            <a:pPr marL="800100" lvl="1" indent="-342900">
              <a:buFont typeface="Arial" panose="020B0604020202020204" pitchFamily="34" charset="0"/>
              <a:buChar char="•"/>
            </a:pPr>
            <a:r>
              <a:rPr lang="en-IE" sz="2400" dirty="0"/>
              <a:t>Peer-review</a:t>
            </a:r>
          </a:p>
          <a:p>
            <a:pPr marL="800100" lvl="1" indent="-342900">
              <a:buFont typeface="Arial" panose="020B0604020202020204" pitchFamily="34" charset="0"/>
              <a:buChar char="•"/>
            </a:pPr>
            <a:r>
              <a:rPr lang="en-IE" sz="2400" dirty="0"/>
              <a:t>Panel interview</a:t>
            </a:r>
          </a:p>
          <a:p>
            <a:endParaRPr lang="en-IE" dirty="0"/>
          </a:p>
        </p:txBody>
      </p:sp>
    </p:spTree>
    <p:extLst>
      <p:ext uri="{BB962C8B-B14F-4D97-AF65-F5344CB8AC3E}">
        <p14:creationId xmlns:p14="http://schemas.microsoft.com/office/powerpoint/2010/main" val="2159168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dirty="0" smtClean="0"/>
              <a:t>4.2 Review process – elevator pitch video</a:t>
            </a:r>
            <a:endParaRPr lang="en-IE" sz="3200" dirty="0"/>
          </a:p>
        </p:txBody>
      </p:sp>
      <p:sp>
        <p:nvSpPr>
          <p:cNvPr id="3" name="Text Placeholder 2"/>
          <p:cNvSpPr>
            <a:spLocks noGrp="1"/>
          </p:cNvSpPr>
          <p:nvPr>
            <p:ph type="body" sz="quarter" idx="13"/>
          </p:nvPr>
        </p:nvSpPr>
        <p:spPr>
          <a:xfrm>
            <a:off x="387491" y="1455616"/>
            <a:ext cx="7920037" cy="4005264"/>
          </a:xfrm>
        </p:spPr>
        <p:txBody>
          <a:bodyPr>
            <a:normAutofit/>
          </a:bodyPr>
          <a:lstStyle/>
          <a:p>
            <a:endParaRPr lang="en-IE" sz="2400" b="1" i="1" dirty="0"/>
          </a:p>
          <a:p>
            <a:r>
              <a:rPr lang="en-US" sz="2400" dirty="0"/>
              <a:t>Please record a </a:t>
            </a:r>
            <a:r>
              <a:rPr lang="en-US" sz="2400" u="sng" dirty="0"/>
              <a:t>two-minute</a:t>
            </a:r>
            <a:r>
              <a:rPr lang="en-US" sz="2400" dirty="0"/>
              <a:t> elevator pitch </a:t>
            </a:r>
            <a:r>
              <a:rPr lang="en-US" sz="2400" dirty="0" smtClean="0"/>
              <a:t>video addressing </a:t>
            </a:r>
            <a:r>
              <a:rPr lang="en-US" sz="2400" b="1" dirty="0"/>
              <a:t>why you are best suited as an HRB emerging investigator and how this award will support the achievement of your long term career goals</a:t>
            </a:r>
            <a:r>
              <a:rPr lang="en-US" sz="2400" dirty="0"/>
              <a:t>. </a:t>
            </a:r>
            <a:endParaRPr lang="en-US" sz="2400" dirty="0" smtClean="0"/>
          </a:p>
          <a:p>
            <a:endParaRPr lang="en-US" sz="2400" dirty="0"/>
          </a:p>
          <a:p>
            <a:r>
              <a:rPr lang="en-US" sz="2400" dirty="0" smtClean="0"/>
              <a:t>This </a:t>
            </a:r>
            <a:r>
              <a:rPr lang="en-US" sz="2400" dirty="0"/>
              <a:t>is a novel approach the HRB is piloting in this scheme aimed to corroborate the written statement in your personal declaration by including verbal communication from the Lead Applicant </a:t>
            </a:r>
            <a:r>
              <a:rPr lang="en-IE" sz="2400" dirty="0"/>
              <a:t>given the strong career development component in this scheme</a:t>
            </a:r>
            <a:r>
              <a:rPr lang="en-IE" sz="2400" dirty="0" smtClean="0"/>
              <a:t>.</a:t>
            </a:r>
          </a:p>
          <a:p>
            <a:endParaRPr lang="en-IE" sz="2400" dirty="0"/>
          </a:p>
        </p:txBody>
      </p:sp>
    </p:spTree>
    <p:extLst>
      <p:ext uri="{BB962C8B-B14F-4D97-AF65-F5344CB8AC3E}">
        <p14:creationId xmlns:p14="http://schemas.microsoft.com/office/powerpoint/2010/main" val="726522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2" y="-10122"/>
            <a:ext cx="8987214" cy="648000"/>
          </a:xfrm>
        </p:spPr>
        <p:txBody>
          <a:bodyPr/>
          <a:lstStyle/>
          <a:p>
            <a:pPr algn="ctr"/>
            <a:r>
              <a:rPr lang="en-GB" sz="3200" dirty="0" smtClean="0"/>
              <a:t>4.3 EIA 2017 - Eligibility for the Lead Applicant</a:t>
            </a:r>
            <a:endParaRPr lang="en-GB" sz="3200" dirty="0"/>
          </a:p>
        </p:txBody>
      </p:sp>
      <p:sp>
        <p:nvSpPr>
          <p:cNvPr id="4" name="TextBox 3"/>
          <p:cNvSpPr txBox="1"/>
          <p:nvPr/>
        </p:nvSpPr>
        <p:spPr>
          <a:xfrm>
            <a:off x="370469" y="803379"/>
            <a:ext cx="3021918" cy="1200329"/>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GB" b="1" u="sng" dirty="0" smtClean="0">
                <a:solidFill>
                  <a:schemeClr val="bg2"/>
                </a:solidFill>
              </a:rPr>
              <a:t>Health-related researchers </a:t>
            </a:r>
          </a:p>
          <a:p>
            <a:r>
              <a:rPr lang="en-US" dirty="0" smtClean="0">
                <a:solidFill>
                  <a:schemeClr val="bg2"/>
                </a:solidFill>
              </a:rPr>
              <a:t>generally </a:t>
            </a:r>
            <a:r>
              <a:rPr lang="en-US" dirty="0">
                <a:solidFill>
                  <a:schemeClr val="bg2"/>
                </a:solidFill>
              </a:rPr>
              <a:t>engaged </a:t>
            </a:r>
            <a:r>
              <a:rPr lang="en-US" dirty="0" smtClean="0">
                <a:solidFill>
                  <a:schemeClr val="bg2"/>
                </a:solidFill>
              </a:rPr>
              <a:t>in </a:t>
            </a:r>
            <a:r>
              <a:rPr lang="en-US" dirty="0">
                <a:solidFill>
                  <a:schemeClr val="bg2"/>
                </a:solidFill>
              </a:rPr>
              <a:t>full-time </a:t>
            </a:r>
            <a:endParaRPr lang="en-US" dirty="0" smtClean="0">
              <a:solidFill>
                <a:schemeClr val="bg2"/>
              </a:solidFill>
            </a:endParaRPr>
          </a:p>
          <a:p>
            <a:r>
              <a:rPr lang="en-US" dirty="0" smtClean="0">
                <a:solidFill>
                  <a:schemeClr val="bg2"/>
                </a:solidFill>
              </a:rPr>
              <a:t>academic </a:t>
            </a:r>
            <a:r>
              <a:rPr lang="en-US" dirty="0">
                <a:solidFill>
                  <a:schemeClr val="bg2"/>
                </a:solidFill>
              </a:rPr>
              <a:t>activities</a:t>
            </a:r>
            <a:endParaRPr lang="en-GB" dirty="0">
              <a:solidFill>
                <a:schemeClr val="bg2"/>
              </a:solidFill>
            </a:endParaRPr>
          </a:p>
          <a:p>
            <a:endParaRPr lang="en-GB" dirty="0">
              <a:solidFill>
                <a:schemeClr val="bg2"/>
              </a:solidFill>
            </a:endParaRPr>
          </a:p>
        </p:txBody>
      </p:sp>
      <p:sp>
        <p:nvSpPr>
          <p:cNvPr id="7" name="TextBox 6"/>
          <p:cNvSpPr txBox="1"/>
          <p:nvPr/>
        </p:nvSpPr>
        <p:spPr>
          <a:xfrm>
            <a:off x="415080" y="4178596"/>
            <a:ext cx="3050579"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solidFill>
                  <a:schemeClr val="bg2"/>
                </a:solidFill>
              </a:rPr>
              <a:t>2. Have a </a:t>
            </a:r>
            <a:r>
              <a:rPr lang="en-US" b="1" dirty="0" smtClean="0">
                <a:solidFill>
                  <a:schemeClr val="bg2"/>
                </a:solidFill>
              </a:rPr>
              <a:t>minimum of 4 </a:t>
            </a:r>
            <a:r>
              <a:rPr lang="en-US" b="1" dirty="0">
                <a:solidFill>
                  <a:schemeClr val="bg2"/>
                </a:solidFill>
              </a:rPr>
              <a:t>years </a:t>
            </a:r>
            <a:endParaRPr lang="en-US" b="1" dirty="0" smtClean="0">
              <a:solidFill>
                <a:schemeClr val="bg2"/>
              </a:solidFill>
            </a:endParaRPr>
          </a:p>
          <a:p>
            <a:r>
              <a:rPr lang="en-US" u="sng" dirty="0" smtClean="0">
                <a:solidFill>
                  <a:schemeClr val="bg2"/>
                </a:solidFill>
              </a:rPr>
              <a:t>active</a:t>
            </a:r>
            <a:r>
              <a:rPr lang="en-US" dirty="0" smtClean="0">
                <a:solidFill>
                  <a:schemeClr val="bg2"/>
                </a:solidFill>
              </a:rPr>
              <a:t> </a:t>
            </a:r>
            <a:r>
              <a:rPr lang="en-US" dirty="0">
                <a:solidFill>
                  <a:schemeClr val="bg2"/>
                </a:solidFill>
              </a:rPr>
              <a:t>postdoctoral </a:t>
            </a:r>
            <a:r>
              <a:rPr lang="en-US" u="sng" dirty="0" smtClean="0">
                <a:solidFill>
                  <a:schemeClr val="bg2"/>
                </a:solidFill>
              </a:rPr>
              <a:t>research</a:t>
            </a:r>
            <a:r>
              <a:rPr lang="en-US" dirty="0" smtClean="0">
                <a:solidFill>
                  <a:schemeClr val="bg2"/>
                </a:solidFill>
              </a:rPr>
              <a:t> </a:t>
            </a:r>
          </a:p>
          <a:p>
            <a:r>
              <a:rPr lang="en-US" dirty="0" smtClean="0">
                <a:solidFill>
                  <a:schemeClr val="bg2"/>
                </a:solidFill>
              </a:rPr>
              <a:t>experience</a:t>
            </a:r>
            <a:endParaRPr lang="en-GB" dirty="0">
              <a:solidFill>
                <a:schemeClr val="bg2"/>
              </a:solidFill>
            </a:endParaRPr>
          </a:p>
        </p:txBody>
      </p:sp>
      <p:cxnSp>
        <p:nvCxnSpPr>
          <p:cNvPr id="12" name="Straight Arrow Connector 11"/>
          <p:cNvCxnSpPr/>
          <p:nvPr/>
        </p:nvCxnSpPr>
        <p:spPr>
          <a:xfrm flipH="1">
            <a:off x="1690764" y="1986414"/>
            <a:ext cx="12194" cy="398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656616" y="770928"/>
            <a:ext cx="4563237" cy="1200329"/>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lvl="0"/>
            <a:r>
              <a:rPr lang="en-GB" b="1" u="sng" dirty="0" smtClean="0">
                <a:solidFill>
                  <a:schemeClr val="bg2"/>
                </a:solidFill>
              </a:rPr>
              <a:t>Professionals </a:t>
            </a:r>
            <a:r>
              <a:rPr lang="en-IE" dirty="0">
                <a:solidFill>
                  <a:schemeClr val="bg2"/>
                </a:solidFill>
              </a:rPr>
              <a:t>currently engaged in </a:t>
            </a:r>
            <a:endParaRPr lang="en-IE" dirty="0" smtClean="0">
              <a:solidFill>
                <a:schemeClr val="bg2"/>
              </a:solidFill>
            </a:endParaRPr>
          </a:p>
          <a:p>
            <a:pPr lvl="0"/>
            <a:r>
              <a:rPr lang="en-IE" dirty="0" smtClean="0">
                <a:solidFill>
                  <a:schemeClr val="bg2"/>
                </a:solidFill>
              </a:rPr>
              <a:t>practice-based </a:t>
            </a:r>
            <a:r>
              <a:rPr lang="en-IE" dirty="0">
                <a:solidFill>
                  <a:schemeClr val="bg2"/>
                </a:solidFill>
              </a:rPr>
              <a:t>roles </a:t>
            </a:r>
            <a:r>
              <a:rPr lang="en-IE" dirty="0" smtClean="0">
                <a:solidFill>
                  <a:schemeClr val="bg2"/>
                </a:solidFill>
              </a:rPr>
              <a:t>or </a:t>
            </a:r>
            <a:r>
              <a:rPr lang="en-IE" dirty="0">
                <a:solidFill>
                  <a:schemeClr val="bg2"/>
                </a:solidFill>
              </a:rPr>
              <a:t>other health-related </a:t>
            </a:r>
            <a:endParaRPr lang="en-IE" dirty="0" smtClean="0">
              <a:solidFill>
                <a:schemeClr val="bg2"/>
              </a:solidFill>
            </a:endParaRPr>
          </a:p>
          <a:p>
            <a:pPr lvl="0"/>
            <a:r>
              <a:rPr lang="en-IE" dirty="0" smtClean="0">
                <a:solidFill>
                  <a:schemeClr val="bg2"/>
                </a:solidFill>
              </a:rPr>
              <a:t>professional roles</a:t>
            </a:r>
            <a:r>
              <a:rPr lang="en-US" dirty="0" smtClean="0">
                <a:solidFill>
                  <a:schemeClr val="bg2"/>
                </a:solidFill>
              </a:rPr>
              <a:t> who are also research-active</a:t>
            </a:r>
            <a:endParaRPr lang="en-GB" dirty="0">
              <a:solidFill>
                <a:schemeClr val="bg2"/>
              </a:solidFill>
            </a:endParaRPr>
          </a:p>
          <a:p>
            <a:endParaRPr lang="en-GB" dirty="0">
              <a:solidFill>
                <a:schemeClr val="bg2"/>
              </a:solidFill>
            </a:endParaRPr>
          </a:p>
        </p:txBody>
      </p:sp>
      <p:sp>
        <p:nvSpPr>
          <p:cNvPr id="8" name="TextBox 7"/>
          <p:cNvSpPr txBox="1"/>
          <p:nvPr/>
        </p:nvSpPr>
        <p:spPr>
          <a:xfrm>
            <a:off x="5005558" y="4178596"/>
            <a:ext cx="3338808"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solidFill>
                  <a:schemeClr val="bg2"/>
                </a:solidFill>
              </a:rPr>
              <a:t>2. Have a </a:t>
            </a:r>
            <a:r>
              <a:rPr lang="en-US" b="1" dirty="0">
                <a:solidFill>
                  <a:schemeClr val="bg2"/>
                </a:solidFill>
              </a:rPr>
              <a:t>minimum of 4 years </a:t>
            </a:r>
            <a:r>
              <a:rPr lang="en-US" dirty="0" smtClean="0">
                <a:solidFill>
                  <a:schemeClr val="bg2"/>
                </a:solidFill>
              </a:rPr>
              <a:t>of </a:t>
            </a:r>
            <a:r>
              <a:rPr lang="en-US" u="sng" dirty="0" smtClean="0">
                <a:solidFill>
                  <a:schemeClr val="bg2"/>
                </a:solidFill>
              </a:rPr>
              <a:t>active research and professional </a:t>
            </a:r>
            <a:r>
              <a:rPr lang="en-US" dirty="0" smtClean="0">
                <a:solidFill>
                  <a:schemeClr val="bg2"/>
                </a:solidFill>
              </a:rPr>
              <a:t>experience</a:t>
            </a:r>
            <a:endParaRPr lang="en-GB" dirty="0">
              <a:solidFill>
                <a:schemeClr val="bg2"/>
              </a:solidFill>
            </a:endParaRPr>
          </a:p>
        </p:txBody>
      </p:sp>
      <p:cxnSp>
        <p:nvCxnSpPr>
          <p:cNvPr id="13" name="Straight Arrow Connector 12"/>
          <p:cNvCxnSpPr/>
          <p:nvPr/>
        </p:nvCxnSpPr>
        <p:spPr>
          <a:xfrm flipH="1">
            <a:off x="6541322" y="2003708"/>
            <a:ext cx="11876" cy="3800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13922" y="2722019"/>
            <a:ext cx="3865354" cy="120032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solidFill>
                  <a:schemeClr val="bg2"/>
                </a:solidFill>
              </a:rPr>
              <a:t>1. Have </a:t>
            </a:r>
            <a:r>
              <a:rPr lang="en-US" b="1" dirty="0" smtClean="0">
                <a:solidFill>
                  <a:schemeClr val="bg2"/>
                </a:solidFill>
              </a:rPr>
              <a:t>PhD or equivalent</a:t>
            </a:r>
          </a:p>
          <a:p>
            <a:r>
              <a:rPr lang="en-US" dirty="0" smtClean="0">
                <a:solidFill>
                  <a:schemeClr val="bg2"/>
                </a:solidFill>
              </a:rPr>
              <a:t>(4 years active research experience): </a:t>
            </a:r>
            <a:br>
              <a:rPr lang="en-US" dirty="0" smtClean="0">
                <a:solidFill>
                  <a:schemeClr val="bg2"/>
                </a:solidFill>
              </a:rPr>
            </a:br>
            <a:r>
              <a:rPr lang="en-US" dirty="0" smtClean="0">
                <a:solidFill>
                  <a:schemeClr val="bg2"/>
                </a:solidFill>
              </a:rPr>
              <a:t>PhD must have been </a:t>
            </a:r>
            <a:r>
              <a:rPr lang="en-US" b="1" dirty="0" smtClean="0">
                <a:solidFill>
                  <a:schemeClr val="bg2"/>
                </a:solidFill>
              </a:rPr>
              <a:t>defended</a:t>
            </a:r>
            <a:r>
              <a:rPr lang="en-US" dirty="0" smtClean="0">
                <a:solidFill>
                  <a:schemeClr val="bg2"/>
                </a:solidFill>
              </a:rPr>
              <a:t> at least </a:t>
            </a:r>
          </a:p>
          <a:p>
            <a:r>
              <a:rPr lang="en-US" dirty="0" smtClean="0">
                <a:solidFill>
                  <a:schemeClr val="bg2"/>
                </a:solidFill>
              </a:rPr>
              <a:t>in </a:t>
            </a:r>
            <a:r>
              <a:rPr lang="en-US" b="1" dirty="0" smtClean="0">
                <a:solidFill>
                  <a:schemeClr val="bg2"/>
                </a:solidFill>
              </a:rPr>
              <a:t>2014</a:t>
            </a:r>
            <a:endParaRPr lang="en-GB" b="1" dirty="0">
              <a:solidFill>
                <a:schemeClr val="bg2"/>
              </a:solidFill>
            </a:endParaRPr>
          </a:p>
        </p:txBody>
      </p:sp>
      <p:sp>
        <p:nvSpPr>
          <p:cNvPr id="17" name="TextBox 16"/>
          <p:cNvSpPr txBox="1"/>
          <p:nvPr/>
        </p:nvSpPr>
        <p:spPr>
          <a:xfrm>
            <a:off x="5005558" y="2799989"/>
            <a:ext cx="3865354" cy="1200329"/>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a:solidFill>
                  <a:schemeClr val="bg2"/>
                </a:solidFill>
              </a:rPr>
              <a:t>1. Have </a:t>
            </a:r>
            <a:r>
              <a:rPr lang="en-US" b="1" dirty="0">
                <a:solidFill>
                  <a:schemeClr val="bg2"/>
                </a:solidFill>
              </a:rPr>
              <a:t>PhD or equivalent</a:t>
            </a:r>
          </a:p>
          <a:p>
            <a:r>
              <a:rPr lang="en-US" dirty="0">
                <a:solidFill>
                  <a:schemeClr val="bg2"/>
                </a:solidFill>
              </a:rPr>
              <a:t>(4 years active research experience</a:t>
            </a:r>
            <a:r>
              <a:rPr lang="en-US" dirty="0" smtClean="0">
                <a:solidFill>
                  <a:schemeClr val="bg2"/>
                </a:solidFill>
              </a:rPr>
              <a:t>): </a:t>
            </a:r>
            <a:r>
              <a:rPr lang="en-US" dirty="0">
                <a:solidFill>
                  <a:schemeClr val="bg2"/>
                </a:solidFill>
              </a:rPr>
              <a:t/>
            </a:r>
            <a:br>
              <a:rPr lang="en-US" dirty="0">
                <a:solidFill>
                  <a:schemeClr val="bg2"/>
                </a:solidFill>
              </a:rPr>
            </a:br>
            <a:r>
              <a:rPr lang="en-US" dirty="0">
                <a:solidFill>
                  <a:schemeClr val="bg2"/>
                </a:solidFill>
              </a:rPr>
              <a:t>PhD must have been </a:t>
            </a:r>
            <a:r>
              <a:rPr lang="en-US" b="1" dirty="0">
                <a:solidFill>
                  <a:schemeClr val="bg2"/>
                </a:solidFill>
              </a:rPr>
              <a:t>defended</a:t>
            </a:r>
            <a:r>
              <a:rPr lang="en-US" dirty="0">
                <a:solidFill>
                  <a:schemeClr val="bg2"/>
                </a:solidFill>
              </a:rPr>
              <a:t> at least </a:t>
            </a:r>
          </a:p>
          <a:p>
            <a:r>
              <a:rPr lang="en-US" dirty="0">
                <a:solidFill>
                  <a:schemeClr val="bg2"/>
                </a:solidFill>
              </a:rPr>
              <a:t>in </a:t>
            </a:r>
            <a:r>
              <a:rPr lang="en-US" b="1" dirty="0" smtClean="0">
                <a:solidFill>
                  <a:schemeClr val="bg2"/>
                </a:solidFill>
              </a:rPr>
              <a:t>2014</a:t>
            </a:r>
            <a:endParaRPr lang="en-GB" b="1" dirty="0">
              <a:solidFill>
                <a:schemeClr val="bg2"/>
              </a:solidFill>
            </a:endParaRPr>
          </a:p>
        </p:txBody>
      </p:sp>
    </p:spTree>
    <p:extLst>
      <p:ext uri="{BB962C8B-B14F-4D97-AF65-F5344CB8AC3E}">
        <p14:creationId xmlns:p14="http://schemas.microsoft.com/office/powerpoint/2010/main" val="877225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1884" y="639038"/>
            <a:ext cx="8498116" cy="5253762"/>
          </a:xfrm>
        </p:spPr>
        <p:style>
          <a:lnRef idx="2">
            <a:schemeClr val="accent5"/>
          </a:lnRef>
          <a:fillRef idx="1">
            <a:schemeClr val="lt1"/>
          </a:fillRef>
          <a:effectRef idx="0">
            <a:schemeClr val="accent5"/>
          </a:effectRef>
          <a:fontRef idx="minor">
            <a:schemeClr val="dk1"/>
          </a:fontRef>
        </p:style>
        <p:txBody>
          <a:bodyPr>
            <a:normAutofit/>
          </a:bodyPr>
          <a:lstStyle/>
          <a:p>
            <a:r>
              <a:rPr lang="en-IE" dirty="0">
                <a:solidFill>
                  <a:schemeClr val="bg2"/>
                </a:solidFill>
              </a:rPr>
              <a:t>The EIA call target mid-stage career researchers who </a:t>
            </a:r>
            <a:r>
              <a:rPr lang="en-US" u="sng" dirty="0">
                <a:solidFill>
                  <a:schemeClr val="bg2"/>
                </a:solidFill>
              </a:rPr>
              <a:t>are not </a:t>
            </a:r>
            <a:r>
              <a:rPr lang="en-US" b="1" dirty="0" err="1">
                <a:solidFill>
                  <a:schemeClr val="bg2"/>
                </a:solidFill>
              </a:rPr>
              <a:t>recognised</a:t>
            </a:r>
            <a:r>
              <a:rPr lang="en-US" b="1" dirty="0">
                <a:solidFill>
                  <a:schemeClr val="bg2"/>
                </a:solidFill>
              </a:rPr>
              <a:t> independent </a:t>
            </a:r>
            <a:r>
              <a:rPr lang="en-US" b="1" dirty="0" smtClean="0">
                <a:solidFill>
                  <a:schemeClr val="bg2"/>
                </a:solidFill>
              </a:rPr>
              <a:t>investigators. </a:t>
            </a:r>
          </a:p>
          <a:p>
            <a:r>
              <a:rPr lang="en-US" dirty="0" smtClean="0">
                <a:solidFill>
                  <a:schemeClr val="bg2"/>
                </a:solidFill>
              </a:rPr>
              <a:t>Lead Applicants </a:t>
            </a:r>
            <a:r>
              <a:rPr lang="en-US" b="1" u="sng" dirty="0" smtClean="0">
                <a:solidFill>
                  <a:schemeClr val="bg2"/>
                </a:solidFill>
              </a:rPr>
              <a:t>must not </a:t>
            </a:r>
          </a:p>
          <a:p>
            <a:endParaRPr lang="en-IE" dirty="0">
              <a:solidFill>
                <a:schemeClr val="bg2"/>
              </a:solidFill>
            </a:endParaRPr>
          </a:p>
          <a:p>
            <a:pPr marL="342900" lvl="0" indent="-342900">
              <a:buFont typeface="Arial" panose="020B0604020202020204" pitchFamily="34" charset="0"/>
              <a:buChar char="•"/>
            </a:pPr>
            <a:r>
              <a:rPr lang="en-US" dirty="0" smtClean="0">
                <a:solidFill>
                  <a:schemeClr val="bg2"/>
                </a:solidFill>
              </a:rPr>
              <a:t>Have </a:t>
            </a:r>
            <a:r>
              <a:rPr lang="en-US" dirty="0">
                <a:solidFill>
                  <a:schemeClr val="bg2"/>
                </a:solidFill>
              </a:rPr>
              <a:t>received any substantial </a:t>
            </a:r>
            <a:r>
              <a:rPr lang="en-US" u="sng" dirty="0">
                <a:solidFill>
                  <a:schemeClr val="bg2"/>
                </a:solidFill>
              </a:rPr>
              <a:t>research grant </a:t>
            </a:r>
            <a:r>
              <a:rPr lang="en-US" dirty="0">
                <a:solidFill>
                  <a:schemeClr val="bg2"/>
                </a:solidFill>
              </a:rPr>
              <a:t>funding as lead investigator/lead applicant with a </a:t>
            </a:r>
            <a:r>
              <a:rPr lang="en-US" u="sng" dirty="0">
                <a:solidFill>
                  <a:schemeClr val="bg2"/>
                </a:solidFill>
              </a:rPr>
              <a:t>value equal or above €100K</a:t>
            </a:r>
            <a:r>
              <a:rPr lang="en-US" dirty="0">
                <a:solidFill>
                  <a:schemeClr val="bg2"/>
                </a:solidFill>
              </a:rPr>
              <a:t>. This would also include being work package leader on EC funding schemes. </a:t>
            </a:r>
            <a:endParaRPr lang="en-US" dirty="0" smtClean="0">
              <a:solidFill>
                <a:schemeClr val="bg2"/>
              </a:solidFill>
            </a:endParaRPr>
          </a:p>
          <a:p>
            <a:pPr lvl="0"/>
            <a:r>
              <a:rPr lang="en-US" dirty="0" smtClean="0">
                <a:solidFill>
                  <a:schemeClr val="bg2"/>
                </a:solidFill>
              </a:rPr>
              <a:t>and/or</a:t>
            </a:r>
          </a:p>
          <a:p>
            <a:pPr lvl="0"/>
            <a:endParaRPr lang="en-US" dirty="0" smtClean="0">
              <a:solidFill>
                <a:schemeClr val="bg2"/>
              </a:solidFill>
            </a:endParaRPr>
          </a:p>
          <a:p>
            <a:pPr marL="342900" lvl="0" indent="-342900">
              <a:buFont typeface="Arial" panose="020B0604020202020204" pitchFamily="34" charset="0"/>
              <a:buChar char="•"/>
            </a:pPr>
            <a:r>
              <a:rPr lang="en-US" dirty="0" smtClean="0">
                <a:solidFill>
                  <a:schemeClr val="bg2"/>
                </a:solidFill>
              </a:rPr>
              <a:t>Have </a:t>
            </a:r>
            <a:r>
              <a:rPr lang="en-US" dirty="0">
                <a:solidFill>
                  <a:schemeClr val="bg2"/>
                </a:solidFill>
              </a:rPr>
              <a:t>already established a research team as an independent investigator (e.g. supervising and mentoring as primary supervisor  early stage researchers, e.g. PhD candidates) ; </a:t>
            </a:r>
            <a:endParaRPr lang="en-US" dirty="0" smtClean="0">
              <a:solidFill>
                <a:schemeClr val="bg2"/>
              </a:solidFill>
            </a:endParaRPr>
          </a:p>
          <a:p>
            <a:pPr lvl="0"/>
            <a:r>
              <a:rPr lang="en-US" dirty="0" smtClean="0">
                <a:solidFill>
                  <a:schemeClr val="bg2"/>
                </a:solidFill>
              </a:rPr>
              <a:t>and/or</a:t>
            </a:r>
          </a:p>
          <a:p>
            <a:pPr lvl="0"/>
            <a:endParaRPr lang="en-IE" dirty="0">
              <a:solidFill>
                <a:schemeClr val="bg2"/>
              </a:solidFill>
            </a:endParaRPr>
          </a:p>
          <a:p>
            <a:pPr marL="342900" indent="-342900">
              <a:buFont typeface="Arial" panose="020B0604020202020204" pitchFamily="34" charset="0"/>
              <a:buChar char="•"/>
            </a:pPr>
            <a:r>
              <a:rPr lang="en-US" dirty="0" smtClean="0">
                <a:solidFill>
                  <a:schemeClr val="bg2"/>
                </a:solidFill>
              </a:rPr>
              <a:t>Be </a:t>
            </a:r>
            <a:r>
              <a:rPr lang="en-US" dirty="0" err="1">
                <a:solidFill>
                  <a:schemeClr val="bg2"/>
                </a:solidFill>
              </a:rPr>
              <a:t>recognised</a:t>
            </a:r>
            <a:r>
              <a:rPr lang="en-US" dirty="0">
                <a:solidFill>
                  <a:schemeClr val="bg2"/>
                </a:solidFill>
              </a:rPr>
              <a:t> in any other way as independent investigator by your institution. </a:t>
            </a:r>
            <a:endParaRPr lang="en-IE" dirty="0">
              <a:solidFill>
                <a:schemeClr val="bg2"/>
              </a:solidFill>
            </a:endParaRPr>
          </a:p>
        </p:txBody>
      </p:sp>
    </p:spTree>
    <p:extLst>
      <p:ext uri="{BB962C8B-B14F-4D97-AF65-F5344CB8AC3E}">
        <p14:creationId xmlns:p14="http://schemas.microsoft.com/office/powerpoint/2010/main" val="2716271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1884" y="639038"/>
            <a:ext cx="7920037" cy="1758558"/>
          </a:xfrm>
        </p:spPr>
        <p:style>
          <a:lnRef idx="2">
            <a:schemeClr val="accent5"/>
          </a:lnRef>
          <a:fillRef idx="1">
            <a:schemeClr val="lt1"/>
          </a:fillRef>
          <a:effectRef idx="0">
            <a:schemeClr val="accent5"/>
          </a:effectRef>
          <a:fontRef idx="minor">
            <a:schemeClr val="dk1"/>
          </a:fontRef>
        </p:style>
        <p:txBody>
          <a:bodyPr>
            <a:normAutofit fontScale="92500"/>
          </a:bodyPr>
          <a:lstStyle/>
          <a:p>
            <a:r>
              <a:rPr lang="en-IE" dirty="0">
                <a:solidFill>
                  <a:schemeClr val="bg2"/>
                </a:solidFill>
              </a:rPr>
              <a:t>Lead Applicants </a:t>
            </a:r>
            <a:r>
              <a:rPr lang="en-US" b="1" u="sng" dirty="0">
                <a:solidFill>
                  <a:schemeClr val="bg2"/>
                </a:solidFill>
              </a:rPr>
              <a:t>must </a:t>
            </a:r>
            <a:r>
              <a:rPr lang="en-US" b="1" u="sng" dirty="0" smtClean="0">
                <a:solidFill>
                  <a:schemeClr val="bg2"/>
                </a:solidFill>
              </a:rPr>
              <a:t>not</a:t>
            </a:r>
            <a:endParaRPr lang="en-IE" dirty="0">
              <a:solidFill>
                <a:schemeClr val="bg2"/>
              </a:solidFill>
            </a:endParaRPr>
          </a:p>
          <a:p>
            <a:pPr marL="342900" lvl="0" indent="-342900">
              <a:buFont typeface="Arial" panose="020B0604020202020204" pitchFamily="34" charset="0"/>
              <a:buChar char="•"/>
            </a:pPr>
            <a:r>
              <a:rPr lang="en-US" dirty="0" smtClean="0">
                <a:solidFill>
                  <a:schemeClr val="bg2"/>
                </a:solidFill>
              </a:rPr>
              <a:t>hold</a:t>
            </a:r>
            <a:r>
              <a:rPr lang="en-US" b="1" dirty="0" smtClean="0">
                <a:solidFill>
                  <a:schemeClr val="bg2"/>
                </a:solidFill>
              </a:rPr>
              <a:t> a </a:t>
            </a:r>
            <a:r>
              <a:rPr lang="en-US" b="1" dirty="0">
                <a:solidFill>
                  <a:schemeClr val="bg2"/>
                </a:solidFill>
              </a:rPr>
              <a:t>permanent </a:t>
            </a:r>
            <a:r>
              <a:rPr lang="en-US" b="1" u="sng" dirty="0">
                <a:solidFill>
                  <a:schemeClr val="bg2"/>
                </a:solidFill>
              </a:rPr>
              <a:t>academic</a:t>
            </a:r>
            <a:r>
              <a:rPr lang="en-US" b="1" dirty="0">
                <a:solidFill>
                  <a:schemeClr val="bg2"/>
                </a:solidFill>
              </a:rPr>
              <a:t> </a:t>
            </a:r>
            <a:r>
              <a:rPr lang="en-US" b="1" dirty="0" smtClean="0">
                <a:solidFill>
                  <a:schemeClr val="bg2"/>
                </a:solidFill>
              </a:rPr>
              <a:t>position</a:t>
            </a:r>
            <a:endParaRPr lang="en-IE" dirty="0">
              <a:solidFill>
                <a:schemeClr val="bg2"/>
              </a:solidFill>
            </a:endParaRPr>
          </a:p>
          <a:p>
            <a:pPr marL="342900" lvl="0" indent="-342900">
              <a:buFont typeface="Arial" panose="020B0604020202020204" pitchFamily="34" charset="0"/>
              <a:buChar char="•"/>
            </a:pPr>
            <a:r>
              <a:rPr lang="en-US" dirty="0">
                <a:solidFill>
                  <a:schemeClr val="bg2"/>
                </a:solidFill>
              </a:rPr>
              <a:t>h</a:t>
            </a:r>
            <a:r>
              <a:rPr lang="en-US" dirty="0" smtClean="0">
                <a:solidFill>
                  <a:schemeClr val="bg2"/>
                </a:solidFill>
              </a:rPr>
              <a:t>old</a:t>
            </a:r>
            <a:r>
              <a:rPr lang="en-US" b="1" dirty="0" smtClean="0">
                <a:solidFill>
                  <a:schemeClr val="bg2"/>
                </a:solidFill>
              </a:rPr>
              <a:t> fixed-term </a:t>
            </a:r>
            <a:r>
              <a:rPr lang="en-US" b="1" u="sng" dirty="0">
                <a:solidFill>
                  <a:schemeClr val="bg2"/>
                </a:solidFill>
              </a:rPr>
              <a:t>academic </a:t>
            </a:r>
            <a:r>
              <a:rPr lang="en-US" b="1" dirty="0">
                <a:solidFill>
                  <a:schemeClr val="bg2"/>
                </a:solidFill>
              </a:rPr>
              <a:t>position</a:t>
            </a:r>
            <a:r>
              <a:rPr lang="en-US" dirty="0">
                <a:solidFill>
                  <a:schemeClr val="bg2"/>
                </a:solidFill>
              </a:rPr>
              <a:t> with contract having an end date equal to or higher than </a:t>
            </a:r>
            <a:r>
              <a:rPr lang="en-US" u="sng" dirty="0">
                <a:solidFill>
                  <a:schemeClr val="bg2"/>
                </a:solidFill>
              </a:rPr>
              <a:t>two years </a:t>
            </a:r>
            <a:r>
              <a:rPr lang="en-US" dirty="0">
                <a:solidFill>
                  <a:schemeClr val="bg2"/>
                </a:solidFill>
              </a:rPr>
              <a:t>from the deadline of this call (30 August 2018). </a:t>
            </a:r>
            <a:endParaRPr lang="en-US" dirty="0" smtClean="0">
              <a:solidFill>
                <a:schemeClr val="bg2"/>
              </a:solidFill>
            </a:endParaRPr>
          </a:p>
          <a:p>
            <a:pPr marL="342900" lvl="0" indent="-342900">
              <a:buFont typeface="Arial" panose="020B0604020202020204" pitchFamily="34" charset="0"/>
              <a:buChar char="•"/>
            </a:pPr>
            <a:r>
              <a:rPr lang="en-US" dirty="0">
                <a:solidFill>
                  <a:schemeClr val="bg2"/>
                </a:solidFill>
              </a:rPr>
              <a:t>b</a:t>
            </a:r>
            <a:r>
              <a:rPr lang="en-US" dirty="0" smtClean="0">
                <a:solidFill>
                  <a:schemeClr val="bg2"/>
                </a:solidFill>
              </a:rPr>
              <a:t>e </a:t>
            </a:r>
            <a:r>
              <a:rPr lang="en-US" dirty="0" err="1" smtClean="0">
                <a:solidFill>
                  <a:schemeClr val="bg2"/>
                </a:solidFill>
              </a:rPr>
              <a:t>recognised</a:t>
            </a:r>
            <a:r>
              <a:rPr lang="en-US" dirty="0" smtClean="0">
                <a:solidFill>
                  <a:schemeClr val="bg2"/>
                </a:solidFill>
              </a:rPr>
              <a:t> already as independent investigator</a:t>
            </a:r>
            <a:endParaRPr lang="en-IE" dirty="0">
              <a:solidFill>
                <a:schemeClr val="bg2"/>
              </a:solidFill>
            </a:endParaRPr>
          </a:p>
          <a:p>
            <a:endParaRPr lang="en-IE" dirty="0">
              <a:solidFill>
                <a:schemeClr val="bg2"/>
              </a:solidFill>
            </a:endParaRPr>
          </a:p>
        </p:txBody>
      </p:sp>
      <p:sp>
        <p:nvSpPr>
          <p:cNvPr id="4" name="Rectangle 3"/>
          <p:cNvSpPr/>
          <p:nvPr/>
        </p:nvSpPr>
        <p:spPr>
          <a:xfrm>
            <a:off x="391884" y="2960388"/>
            <a:ext cx="8190411" cy="224676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b="1" i="1" dirty="0">
                <a:solidFill>
                  <a:schemeClr val="bg2"/>
                </a:solidFill>
              </a:rPr>
              <a:t> </a:t>
            </a:r>
            <a:endParaRPr lang="en-IE" sz="2000" dirty="0">
              <a:solidFill>
                <a:schemeClr val="bg2"/>
              </a:solidFill>
            </a:endParaRPr>
          </a:p>
          <a:p>
            <a:r>
              <a:rPr lang="en-US" sz="2000" b="1" dirty="0">
                <a:solidFill>
                  <a:schemeClr val="bg2"/>
                </a:solidFill>
              </a:rPr>
              <a:t>The following Lead Applicants are instead eligible to apply</a:t>
            </a:r>
            <a:endParaRPr lang="en-IE" sz="2000" dirty="0">
              <a:solidFill>
                <a:schemeClr val="bg2"/>
              </a:solidFill>
            </a:endParaRPr>
          </a:p>
          <a:p>
            <a:pPr marL="285750" lvl="0" indent="-285750">
              <a:buFont typeface="Arial" panose="020B0604020202020204" pitchFamily="34" charset="0"/>
              <a:buChar char="•"/>
            </a:pPr>
            <a:r>
              <a:rPr lang="en-US" sz="2000" dirty="0">
                <a:solidFill>
                  <a:schemeClr val="bg2"/>
                </a:solidFill>
              </a:rPr>
              <a:t>Individuals who are employed in practice (e.g. health care professional employed by HSE) either with permanent or fixed-term </a:t>
            </a:r>
            <a:r>
              <a:rPr lang="en-US" sz="2000" u="sng" dirty="0">
                <a:solidFill>
                  <a:schemeClr val="bg2"/>
                </a:solidFill>
              </a:rPr>
              <a:t>non-academic </a:t>
            </a:r>
            <a:r>
              <a:rPr lang="en-US" sz="2000" dirty="0">
                <a:solidFill>
                  <a:schemeClr val="bg2"/>
                </a:solidFill>
              </a:rPr>
              <a:t>long term positions. </a:t>
            </a:r>
            <a:endParaRPr lang="en-IE" sz="2000" dirty="0">
              <a:solidFill>
                <a:schemeClr val="bg2"/>
              </a:solidFill>
            </a:endParaRPr>
          </a:p>
          <a:p>
            <a:pPr marL="285750" indent="-285750">
              <a:buFont typeface="Arial" panose="020B0604020202020204" pitchFamily="34" charset="0"/>
              <a:buChar char="•"/>
            </a:pPr>
            <a:r>
              <a:rPr lang="en-US" sz="2000" dirty="0">
                <a:solidFill>
                  <a:schemeClr val="bg2"/>
                </a:solidFill>
              </a:rPr>
              <a:t>Individuals who hold a fixed term post-doctoral or other research positions.</a:t>
            </a:r>
            <a:endParaRPr lang="en-IE" sz="2000" dirty="0">
              <a:solidFill>
                <a:schemeClr val="bg2"/>
              </a:solidFill>
            </a:endParaRPr>
          </a:p>
        </p:txBody>
      </p:sp>
    </p:spTree>
    <p:extLst>
      <p:ext uri="{BB962C8B-B14F-4D97-AF65-F5344CB8AC3E}">
        <p14:creationId xmlns:p14="http://schemas.microsoft.com/office/powerpoint/2010/main" val="778137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dirty="0" smtClean="0"/>
              <a:t>4.4 Salary scale for professionals</a:t>
            </a:r>
            <a:endParaRPr lang="en-IE" sz="3200" dirty="0"/>
          </a:p>
        </p:txBody>
      </p:sp>
      <p:sp>
        <p:nvSpPr>
          <p:cNvPr id="3" name="Text Placeholder 2"/>
          <p:cNvSpPr>
            <a:spLocks noGrp="1"/>
          </p:cNvSpPr>
          <p:nvPr>
            <p:ph type="body" sz="quarter" idx="13"/>
          </p:nvPr>
        </p:nvSpPr>
        <p:spPr>
          <a:xfrm>
            <a:off x="387491" y="1455616"/>
            <a:ext cx="7920037" cy="4005264"/>
          </a:xfrm>
        </p:spPr>
        <p:txBody>
          <a:bodyPr>
            <a:normAutofit/>
          </a:bodyPr>
          <a:lstStyle/>
          <a:p>
            <a:endParaRPr lang="en-IE" sz="2800" b="1" i="1" dirty="0"/>
          </a:p>
          <a:p>
            <a:r>
              <a:rPr lang="en-IE" sz="2800" b="1" i="1" dirty="0"/>
              <a:t>The salary scale for “professional” lead applicants who plan to continue working in-practice and want to apply for research protected time is increased to the IUA Senior Research scale (level 4 at max point 4).</a:t>
            </a:r>
            <a:r>
              <a:rPr lang="en-IE" sz="2800" dirty="0"/>
              <a:t> </a:t>
            </a:r>
            <a:endParaRPr lang="en-IE" sz="2800" dirty="0" smtClean="0"/>
          </a:p>
          <a:p>
            <a:endParaRPr lang="en-IE" sz="2800" dirty="0"/>
          </a:p>
          <a:p>
            <a:r>
              <a:rPr lang="en-IE" sz="2800" dirty="0" smtClean="0"/>
              <a:t>For health-related researchers the max scale is still </a:t>
            </a:r>
          </a:p>
          <a:p>
            <a:r>
              <a:rPr lang="en-IE" sz="2800" dirty="0" smtClean="0"/>
              <a:t>Level 3 Point 4 </a:t>
            </a:r>
            <a:endParaRPr lang="en-IE" sz="2800" dirty="0"/>
          </a:p>
        </p:txBody>
      </p:sp>
    </p:spTree>
    <p:extLst>
      <p:ext uri="{BB962C8B-B14F-4D97-AF65-F5344CB8AC3E}">
        <p14:creationId xmlns:p14="http://schemas.microsoft.com/office/powerpoint/2010/main" val="799280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dirty="0" smtClean="0"/>
              <a:t>4.5 Scope</a:t>
            </a:r>
            <a:endParaRPr lang="en-IE" sz="3200" dirty="0"/>
          </a:p>
        </p:txBody>
      </p:sp>
      <p:sp>
        <p:nvSpPr>
          <p:cNvPr id="3" name="Text Placeholder 2"/>
          <p:cNvSpPr>
            <a:spLocks noGrp="1"/>
          </p:cNvSpPr>
          <p:nvPr>
            <p:ph type="body" sz="quarter" idx="13"/>
          </p:nvPr>
        </p:nvSpPr>
        <p:spPr>
          <a:xfrm>
            <a:off x="387491" y="1455616"/>
            <a:ext cx="7920037" cy="4335584"/>
          </a:xfrm>
        </p:spPr>
        <p:txBody>
          <a:bodyPr>
            <a:normAutofit/>
          </a:bodyPr>
          <a:lstStyle/>
          <a:p>
            <a:endParaRPr lang="en-IE" sz="2400" b="1" i="1" dirty="0"/>
          </a:p>
          <a:p>
            <a:r>
              <a:rPr lang="en-IE" sz="2400" b="1" i="1" dirty="0"/>
              <a:t>The following types of applications are excluded from the scope of the EIA 2019 </a:t>
            </a:r>
            <a:endParaRPr lang="en-IE" sz="2400" b="1" i="1" dirty="0" smtClean="0"/>
          </a:p>
          <a:p>
            <a:endParaRPr lang="en-IE" sz="2400" dirty="0"/>
          </a:p>
          <a:p>
            <a:pPr marL="342900" lvl="0" indent="-342900">
              <a:buFont typeface="Arial" panose="020B0604020202020204" pitchFamily="34" charset="0"/>
              <a:buChar char="•"/>
            </a:pPr>
            <a:r>
              <a:rPr lang="en-IE" sz="2400" dirty="0"/>
              <a:t>Applications that aim to conduct a stand-alone feasibility </a:t>
            </a:r>
            <a:r>
              <a:rPr lang="en-IE" sz="2400" dirty="0" smtClean="0"/>
              <a:t>study</a:t>
            </a:r>
            <a:r>
              <a:rPr lang="en-IE" sz="2400" baseline="30000" dirty="0"/>
              <a:t> </a:t>
            </a:r>
            <a:r>
              <a:rPr lang="en-IE" sz="2400" dirty="0" smtClean="0"/>
              <a:t>for </a:t>
            </a:r>
            <a:r>
              <a:rPr lang="en-IE" sz="2400" dirty="0"/>
              <a:t>an intervention</a:t>
            </a:r>
          </a:p>
          <a:p>
            <a:pPr marL="342900" lvl="0" indent="-342900">
              <a:buFont typeface="Arial" panose="020B0604020202020204" pitchFamily="34" charset="0"/>
              <a:buChar char="•"/>
            </a:pPr>
            <a:r>
              <a:rPr lang="en-IE" sz="2400" dirty="0"/>
              <a:t>Applications seeking to evaluate an intervention</a:t>
            </a:r>
          </a:p>
          <a:p>
            <a:r>
              <a:rPr lang="en-GB" sz="2400" dirty="0"/>
              <a:t> </a:t>
            </a:r>
            <a:endParaRPr lang="en-IE" sz="2400" dirty="0"/>
          </a:p>
          <a:p>
            <a:r>
              <a:rPr lang="en-GB" sz="2400" dirty="0" smtClean="0"/>
              <a:t>Applicants </a:t>
            </a:r>
            <a:r>
              <a:rPr lang="en-GB" sz="2400" dirty="0"/>
              <a:t>can propose to develop an intervention, and may also include initial testing of the intervention in order to provide proof of concept data aimed to develop a feasibility study as next step (beyond this project).</a:t>
            </a:r>
            <a:endParaRPr lang="en-IE" sz="2400" dirty="0"/>
          </a:p>
          <a:p>
            <a:r>
              <a:rPr lang="en-US" sz="2400" dirty="0"/>
              <a:t> </a:t>
            </a:r>
            <a:endParaRPr lang="en-US" sz="2400" dirty="0" smtClean="0"/>
          </a:p>
          <a:p>
            <a:r>
              <a:rPr lang="en-US" sz="2400" dirty="0" smtClean="0"/>
              <a:t>Please refer to the DIFA scheme otherwise</a:t>
            </a:r>
            <a:endParaRPr lang="en-IE" sz="2400" dirty="0"/>
          </a:p>
        </p:txBody>
      </p:sp>
    </p:spTree>
    <p:extLst>
      <p:ext uri="{BB962C8B-B14F-4D97-AF65-F5344CB8AC3E}">
        <p14:creationId xmlns:p14="http://schemas.microsoft.com/office/powerpoint/2010/main" val="830342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Data Management Plans - Pilot</a:t>
            </a:r>
            <a:endParaRPr lang="en-IE" dirty="0"/>
          </a:p>
        </p:txBody>
      </p:sp>
      <p:sp>
        <p:nvSpPr>
          <p:cNvPr id="3" name="Text Placeholder 2"/>
          <p:cNvSpPr>
            <a:spLocks noGrp="1"/>
          </p:cNvSpPr>
          <p:nvPr>
            <p:ph type="body" sz="quarter" idx="13"/>
          </p:nvPr>
        </p:nvSpPr>
        <p:spPr>
          <a:xfrm>
            <a:off x="681900" y="1609500"/>
            <a:ext cx="7920037" cy="4005264"/>
          </a:xfrm>
        </p:spPr>
        <p:txBody>
          <a:bodyPr/>
          <a:lstStyle/>
          <a:p>
            <a:pPr marL="342900" indent="-342900">
              <a:buFont typeface="Arial" panose="020B0604020202020204" pitchFamily="34" charset="0"/>
              <a:buChar char="•"/>
            </a:pPr>
            <a:r>
              <a:rPr lang="en-IE" dirty="0" smtClean="0"/>
              <a:t>Outline of (FAIR) data management/stewardship  plans will be asked in full application stage as well as data related costs (FAIR data management costs). </a:t>
            </a:r>
          </a:p>
          <a:p>
            <a:pPr marL="342900" indent="-342900">
              <a:buFont typeface="Arial" panose="020B0604020202020204" pitchFamily="34" charset="0"/>
              <a:buChar char="•"/>
            </a:pPr>
            <a:endParaRPr lang="en-IE" dirty="0"/>
          </a:p>
          <a:p>
            <a:pPr marL="342900" indent="-342900">
              <a:buFont typeface="Arial" panose="020B0604020202020204" pitchFamily="34" charset="0"/>
              <a:buChar char="•"/>
            </a:pPr>
            <a:r>
              <a:rPr lang="en-IE" dirty="0" smtClean="0"/>
              <a:t>FAIR principles fully endorsed and FAIR data expected.</a:t>
            </a:r>
          </a:p>
          <a:p>
            <a:pPr marL="342900" indent="-342900">
              <a:buFont typeface="Arial" panose="020B0604020202020204" pitchFamily="34" charset="0"/>
              <a:buChar char="•"/>
            </a:pPr>
            <a:endParaRPr lang="en-IE" dirty="0" smtClean="0"/>
          </a:p>
          <a:p>
            <a:pPr marL="342900" indent="-342900">
              <a:buFont typeface="Arial" panose="020B0604020202020204" pitchFamily="34" charset="0"/>
              <a:buChar char="•"/>
            </a:pPr>
            <a:r>
              <a:rPr lang="en-IE" dirty="0" smtClean="0"/>
              <a:t>Work closely with Data support (Digital services and libraries) in HI.</a:t>
            </a:r>
          </a:p>
          <a:p>
            <a:endParaRPr lang="en-IE" dirty="0" smtClean="0"/>
          </a:p>
          <a:p>
            <a:pPr marL="342900" indent="-342900">
              <a:buFont typeface="Arial" panose="020B0604020202020204" pitchFamily="34" charset="0"/>
              <a:buChar char="•"/>
            </a:pPr>
            <a:r>
              <a:rPr lang="en-IE" dirty="0" smtClean="0"/>
              <a:t>Individuals  awarded in main HEIs will have 3 months from start of award to complete and submit a full DMP.</a:t>
            </a:r>
          </a:p>
          <a:p>
            <a:pPr marL="342900" indent="-342900">
              <a:buFont typeface="Arial" panose="020B0604020202020204" pitchFamily="34" charset="0"/>
              <a:buChar char="•"/>
            </a:pPr>
            <a:endParaRPr lang="en-IE" dirty="0"/>
          </a:p>
          <a:p>
            <a:r>
              <a:rPr lang="en-IE" i="1" dirty="0" smtClean="0"/>
              <a:t>More details will follow in the full application stage</a:t>
            </a:r>
            <a:endParaRPr lang="en-IE" i="1" dirty="0"/>
          </a:p>
        </p:txBody>
      </p:sp>
    </p:spTree>
    <p:extLst>
      <p:ext uri="{BB962C8B-B14F-4D97-AF65-F5344CB8AC3E}">
        <p14:creationId xmlns:p14="http://schemas.microsoft.com/office/powerpoint/2010/main" val="3230772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01" y="303616"/>
            <a:ext cx="7920000" cy="648000"/>
          </a:xfrm>
        </p:spPr>
        <p:txBody>
          <a:bodyPr/>
          <a:lstStyle/>
          <a:p>
            <a:r>
              <a:rPr lang="en-IE" sz="3200" dirty="0" smtClean="0"/>
              <a:t>5</a:t>
            </a:r>
            <a:r>
              <a:rPr lang="en-IE" sz="3200" dirty="0"/>
              <a:t>.</a:t>
            </a:r>
            <a:r>
              <a:rPr lang="en-IE" sz="3200" dirty="0" smtClean="0"/>
              <a:t> Application Stage </a:t>
            </a:r>
            <a:br>
              <a:rPr lang="en-IE" sz="3200" dirty="0" smtClean="0"/>
            </a:br>
            <a:r>
              <a:rPr lang="en-IE" sz="2400" dirty="0" smtClean="0"/>
              <a:t>Pre-application stage and assessment criteria</a:t>
            </a:r>
            <a:endParaRPr lang="en-IE" sz="3200" u="sng" dirty="0"/>
          </a:p>
        </p:txBody>
      </p:sp>
      <p:sp>
        <p:nvSpPr>
          <p:cNvPr id="3" name="Text Placeholder 2"/>
          <p:cNvSpPr>
            <a:spLocks noGrp="1"/>
          </p:cNvSpPr>
          <p:nvPr>
            <p:ph type="body" sz="quarter" idx="13"/>
          </p:nvPr>
        </p:nvSpPr>
        <p:spPr>
          <a:xfrm>
            <a:off x="1" y="1358900"/>
            <a:ext cx="8804366" cy="3989164"/>
          </a:xfrm>
        </p:spPr>
        <p:txBody>
          <a:bodyPr>
            <a:normAutofit fontScale="85000" lnSpcReduction="10000"/>
          </a:bodyPr>
          <a:lstStyle/>
          <a:p>
            <a:r>
              <a:rPr lang="en-IE" sz="2400" dirty="0"/>
              <a:t>Pre-application form will focus on (1) the track record of the </a:t>
            </a:r>
            <a:r>
              <a:rPr lang="en-IE" sz="2400" b="1" dirty="0"/>
              <a:t>Lead Applicant,</a:t>
            </a:r>
            <a:r>
              <a:rPr lang="en-IE" sz="2400" dirty="0"/>
              <a:t> (2) Details of the </a:t>
            </a:r>
            <a:r>
              <a:rPr lang="en-IE" sz="2400" b="1" dirty="0"/>
              <a:t>Research Team </a:t>
            </a:r>
            <a:r>
              <a:rPr lang="en-IE" sz="2400" b="1" dirty="0" smtClean="0"/>
              <a:t>(Mentor and co-applicants) </a:t>
            </a:r>
            <a:r>
              <a:rPr lang="en-IE" sz="2400" dirty="0" smtClean="0"/>
              <a:t>and</a:t>
            </a:r>
            <a:r>
              <a:rPr lang="en-IE" sz="2400" b="1" dirty="0" smtClean="0"/>
              <a:t> </a:t>
            </a:r>
            <a:r>
              <a:rPr lang="en-IE" sz="2400" dirty="0"/>
              <a:t>(3) </a:t>
            </a:r>
            <a:r>
              <a:rPr lang="en-IE" sz="2400" b="1" dirty="0"/>
              <a:t>an outline of the research project </a:t>
            </a:r>
            <a:r>
              <a:rPr lang="en-IE" sz="2400" dirty="0"/>
              <a:t>focussing on the </a:t>
            </a:r>
            <a:r>
              <a:rPr lang="en-IE" sz="2400" dirty="0" smtClean="0"/>
              <a:t>case for the research project </a:t>
            </a:r>
            <a:r>
              <a:rPr lang="en-IE" sz="2400" dirty="0"/>
              <a:t>and the potential for actionable </a:t>
            </a:r>
            <a:r>
              <a:rPr lang="en-IE" sz="2400" dirty="0" smtClean="0"/>
              <a:t>knowledge.</a:t>
            </a:r>
          </a:p>
          <a:p>
            <a:endParaRPr lang="en-IE" sz="2400" dirty="0"/>
          </a:p>
          <a:p>
            <a:r>
              <a:rPr lang="en-IE" sz="2400" dirty="0" smtClean="0"/>
              <a:t>The assessment criteria are:</a:t>
            </a:r>
          </a:p>
          <a:p>
            <a:pPr marL="457200" lvl="0" indent="-457200">
              <a:buFont typeface="+mj-lt"/>
              <a:buAutoNum type="arabicPeriod"/>
            </a:pPr>
            <a:r>
              <a:rPr lang="en-IE" sz="2400" dirty="0"/>
              <a:t>The potential of the Lead Applicant to become an independent investigator</a:t>
            </a:r>
            <a:r>
              <a:rPr lang="en-IE" sz="2400" dirty="0" smtClean="0"/>
              <a:t>;</a:t>
            </a:r>
          </a:p>
          <a:p>
            <a:pPr marL="457200" lvl="0" indent="-457200">
              <a:buFont typeface="+mj-lt"/>
              <a:buAutoNum type="arabicPeriod"/>
            </a:pPr>
            <a:endParaRPr lang="en-IE" sz="2400" dirty="0"/>
          </a:p>
          <a:p>
            <a:pPr marL="457200" lvl="0" indent="-457200">
              <a:buFont typeface="+mj-lt"/>
              <a:buAutoNum type="arabicPeriod"/>
            </a:pPr>
            <a:r>
              <a:rPr lang="en-IE" sz="2400" dirty="0"/>
              <a:t>Relevance of the research question and the potential for actionable knowledge; </a:t>
            </a:r>
            <a:endParaRPr lang="en-IE" sz="2400" dirty="0" smtClean="0"/>
          </a:p>
          <a:p>
            <a:pPr marL="457200" lvl="0" indent="-457200">
              <a:buFont typeface="+mj-lt"/>
              <a:buAutoNum type="arabicPeriod"/>
            </a:pPr>
            <a:endParaRPr lang="en-IE" sz="2400" dirty="0"/>
          </a:p>
          <a:p>
            <a:pPr marL="457200" lvl="0" indent="-457200">
              <a:buFont typeface="+mj-lt"/>
              <a:buAutoNum type="arabicPeriod"/>
            </a:pPr>
            <a:r>
              <a:rPr lang="en-IE" sz="2400" dirty="0"/>
              <a:t>Fit of the research team with the research question and the objective to drive actionable knowledge</a:t>
            </a:r>
            <a:r>
              <a:rPr lang="en-IE" sz="2400" dirty="0" smtClean="0"/>
              <a:t>.</a:t>
            </a:r>
            <a:endParaRPr lang="en-IE" sz="2400" dirty="0"/>
          </a:p>
        </p:txBody>
      </p:sp>
    </p:spTree>
    <p:extLst>
      <p:ext uri="{BB962C8B-B14F-4D97-AF65-F5344CB8AC3E}">
        <p14:creationId xmlns:p14="http://schemas.microsoft.com/office/powerpoint/2010/main" val="4084663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8373" y="753425"/>
            <a:ext cx="8775867" cy="3539430"/>
          </a:xfrm>
          <a:prstGeom prst="rect">
            <a:avLst/>
          </a:prstGeom>
          <a:noFill/>
        </p:spPr>
        <p:txBody>
          <a:bodyPr wrap="square" rtlCol="0">
            <a:spAutoFit/>
          </a:bodyPr>
          <a:lstStyle/>
          <a:p>
            <a:pPr algn="ctr"/>
            <a:endParaRPr lang="en-GB" sz="2800" b="1" dirty="0" smtClean="0">
              <a:solidFill>
                <a:schemeClr val="bg2"/>
              </a:solidFill>
            </a:endParaRPr>
          </a:p>
          <a:p>
            <a:pPr algn="ctr"/>
            <a:r>
              <a:rPr lang="en-GB" sz="2800" b="1" dirty="0" smtClean="0">
                <a:solidFill>
                  <a:schemeClr val="bg2"/>
                </a:solidFill>
              </a:rPr>
              <a:t>Emerging Investigator Awards for Health </a:t>
            </a:r>
            <a:r>
              <a:rPr lang="en-GB" sz="2800" b="1" dirty="0" smtClean="0">
                <a:solidFill>
                  <a:schemeClr val="bg2"/>
                </a:solidFill>
              </a:rPr>
              <a:t>2019</a:t>
            </a:r>
          </a:p>
          <a:p>
            <a:pPr algn="ctr"/>
            <a:endParaRPr lang="en-GB" sz="2800" b="1" dirty="0" smtClean="0">
              <a:solidFill>
                <a:schemeClr val="bg2"/>
              </a:solidFill>
            </a:endParaRPr>
          </a:p>
          <a:p>
            <a:pPr algn="ctr"/>
            <a:endParaRPr lang="en-GB" sz="2800" b="1" dirty="0" smtClean="0">
              <a:solidFill>
                <a:schemeClr val="bg2"/>
              </a:solidFill>
            </a:endParaRPr>
          </a:p>
          <a:p>
            <a:pPr algn="ctr"/>
            <a:r>
              <a:rPr lang="en-GB" sz="2800" i="1" dirty="0" smtClean="0">
                <a:solidFill>
                  <a:schemeClr val="bg2"/>
                </a:solidFill>
              </a:rPr>
              <a:t>Supporting new </a:t>
            </a:r>
            <a:r>
              <a:rPr lang="en-GB" sz="2800" i="1" dirty="0">
                <a:solidFill>
                  <a:schemeClr val="bg2"/>
                </a:solidFill>
              </a:rPr>
              <a:t>independent investigators who can facilitate actionable knowledge in health </a:t>
            </a:r>
            <a:r>
              <a:rPr lang="en-GB" sz="2800" i="1" dirty="0" smtClean="0">
                <a:solidFill>
                  <a:schemeClr val="bg2"/>
                </a:solidFill>
              </a:rPr>
              <a:t>research</a:t>
            </a:r>
          </a:p>
          <a:p>
            <a:pPr algn="ctr"/>
            <a:endParaRPr lang="en-GB" sz="2800" i="1" dirty="0" smtClean="0">
              <a:solidFill>
                <a:schemeClr val="bg2"/>
              </a:solidFill>
            </a:endParaRPr>
          </a:p>
          <a:p>
            <a:pPr algn="ctr"/>
            <a:endParaRPr lang="en-GB" sz="2800" dirty="0">
              <a:solidFill>
                <a:schemeClr val="bg2"/>
              </a:solidFill>
            </a:endParaRPr>
          </a:p>
        </p:txBody>
      </p:sp>
    </p:spTree>
    <p:extLst>
      <p:ext uri="{BB962C8B-B14F-4D97-AF65-F5344CB8AC3E}">
        <p14:creationId xmlns:p14="http://schemas.microsoft.com/office/powerpoint/2010/main" val="2374310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801" y="303616"/>
            <a:ext cx="7920000" cy="648000"/>
          </a:xfrm>
        </p:spPr>
        <p:txBody>
          <a:bodyPr/>
          <a:lstStyle/>
          <a:p>
            <a:r>
              <a:rPr lang="en-IE" sz="3200" dirty="0" smtClean="0"/>
              <a:t>5. </a:t>
            </a:r>
            <a:r>
              <a:rPr lang="en-IE" sz="3200" dirty="0"/>
              <a:t>Application Stage </a:t>
            </a:r>
            <a:r>
              <a:rPr lang="en-IE" sz="3200" dirty="0" smtClean="0"/>
              <a:t/>
            </a:r>
            <a:br>
              <a:rPr lang="en-IE" sz="3200" dirty="0" smtClean="0"/>
            </a:br>
            <a:r>
              <a:rPr lang="en-IE" sz="2400" dirty="0" smtClean="0"/>
              <a:t>Full Application stage and assessment criteria</a:t>
            </a:r>
            <a:endParaRPr lang="en-IE" sz="3200" u="sng" dirty="0"/>
          </a:p>
        </p:txBody>
      </p:sp>
      <p:sp>
        <p:nvSpPr>
          <p:cNvPr id="3" name="Text Placeholder 2"/>
          <p:cNvSpPr>
            <a:spLocks noGrp="1"/>
          </p:cNvSpPr>
          <p:nvPr>
            <p:ph type="body" sz="quarter" idx="13"/>
          </p:nvPr>
        </p:nvSpPr>
        <p:spPr>
          <a:xfrm>
            <a:off x="367303" y="1381988"/>
            <a:ext cx="8437063" cy="4005264"/>
          </a:xfrm>
        </p:spPr>
        <p:txBody>
          <a:bodyPr>
            <a:normAutofit/>
          </a:bodyPr>
          <a:lstStyle/>
          <a:p>
            <a:r>
              <a:rPr lang="en-IE" sz="2400" dirty="0"/>
              <a:t>The following assessment criteria will be used to assess applications by peer-reviewers and interview panel.  Successful applications will be expected to </a:t>
            </a:r>
            <a:r>
              <a:rPr lang="en-IE" sz="2400" b="1" dirty="0"/>
              <a:t>rated highly in all criteria</a:t>
            </a:r>
            <a:r>
              <a:rPr lang="en-IE" sz="2400" dirty="0"/>
              <a:t>.  </a:t>
            </a:r>
          </a:p>
          <a:p>
            <a:r>
              <a:rPr lang="en-IE" sz="2400" b="1" dirty="0"/>
              <a:t> </a:t>
            </a:r>
            <a:endParaRPr lang="en-IE" sz="2400" dirty="0"/>
          </a:p>
          <a:p>
            <a:pPr marL="457200" lvl="0" indent="-457200">
              <a:buFont typeface="+mj-lt"/>
              <a:buAutoNum type="arabicPeriod"/>
            </a:pPr>
            <a:r>
              <a:rPr lang="en-IE" sz="2400" dirty="0"/>
              <a:t>Potential of the Lead Applicant to become an independent investigator </a:t>
            </a:r>
          </a:p>
          <a:p>
            <a:pPr marL="457200" lvl="0" indent="-457200">
              <a:buFont typeface="+mj-lt"/>
              <a:buAutoNum type="arabicPeriod"/>
            </a:pPr>
            <a:r>
              <a:rPr lang="en-IE" sz="2400" dirty="0"/>
              <a:t>Relevance of the research question and potential for actionable knowledge</a:t>
            </a:r>
          </a:p>
          <a:p>
            <a:pPr marL="457200" lvl="0" indent="-457200">
              <a:buFont typeface="+mj-lt"/>
              <a:buAutoNum type="arabicPeriod"/>
            </a:pPr>
            <a:r>
              <a:rPr lang="en-IE" sz="2400" dirty="0"/>
              <a:t>Fit of the research team with the research question and the objective to create actionable knowledge</a:t>
            </a:r>
          </a:p>
          <a:p>
            <a:pPr marL="457200" lvl="0" indent="-457200">
              <a:buFont typeface="+mj-lt"/>
              <a:buAutoNum type="arabicPeriod"/>
            </a:pPr>
            <a:r>
              <a:rPr lang="en-IE" sz="2400" dirty="0"/>
              <a:t>Appropriate research design and methodology to address the research question and create actionable knowledge </a:t>
            </a:r>
          </a:p>
          <a:p>
            <a:pPr marL="457200" lvl="0" indent="-457200">
              <a:buFont typeface="+mj-lt"/>
              <a:buAutoNum type="arabicPeriod"/>
            </a:pPr>
            <a:r>
              <a:rPr lang="en-IE" sz="2400" dirty="0"/>
              <a:t>Host institution support during and beyond the award.</a:t>
            </a:r>
          </a:p>
        </p:txBody>
      </p:sp>
    </p:spTree>
    <p:extLst>
      <p:ext uri="{BB962C8B-B14F-4D97-AF65-F5344CB8AC3E}">
        <p14:creationId xmlns:p14="http://schemas.microsoft.com/office/powerpoint/2010/main" val="1943776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650" y="0"/>
            <a:ext cx="7920000" cy="648000"/>
          </a:xfrm>
        </p:spPr>
        <p:txBody>
          <a:bodyPr/>
          <a:lstStyle/>
          <a:p>
            <a:r>
              <a:rPr lang="en-IE" sz="3200" dirty="0" smtClean="0"/>
              <a:t>6. Host institutional support</a:t>
            </a:r>
            <a:endParaRPr lang="en-IE" sz="3200" dirty="0"/>
          </a:p>
        </p:txBody>
      </p:sp>
      <p:sp>
        <p:nvSpPr>
          <p:cNvPr id="3" name="Text Placeholder 2"/>
          <p:cNvSpPr>
            <a:spLocks noGrp="1"/>
          </p:cNvSpPr>
          <p:nvPr>
            <p:ph type="body" sz="quarter" idx="13"/>
          </p:nvPr>
        </p:nvSpPr>
        <p:spPr>
          <a:xfrm>
            <a:off x="0" y="670244"/>
            <a:ext cx="9144000" cy="5057456"/>
          </a:xfrm>
        </p:spPr>
        <p:txBody>
          <a:bodyPr>
            <a:normAutofit fontScale="92500"/>
          </a:bodyPr>
          <a:lstStyle/>
          <a:p>
            <a:r>
              <a:rPr lang="en-IE" dirty="0" smtClean="0"/>
              <a:t>No </a:t>
            </a:r>
            <a:r>
              <a:rPr lang="en-IE" dirty="0"/>
              <a:t>Letter of support required at Pre-Application stage</a:t>
            </a:r>
            <a:r>
              <a:rPr lang="en-IE" dirty="0" smtClean="0"/>
              <a:t>.</a:t>
            </a:r>
          </a:p>
          <a:p>
            <a:endParaRPr lang="en-IE" dirty="0"/>
          </a:p>
          <a:p>
            <a:r>
              <a:rPr lang="en-IE" dirty="0"/>
              <a:t>The </a:t>
            </a:r>
            <a:r>
              <a:rPr lang="en-IE" b="1" dirty="0"/>
              <a:t>Letter of Support</a:t>
            </a:r>
            <a:r>
              <a:rPr lang="en-IE" dirty="0"/>
              <a:t> at full application stage must clearly describe how HI will support the Lead Applicant during the duration of the HRB award. </a:t>
            </a:r>
          </a:p>
          <a:p>
            <a:endParaRPr lang="en-IE" dirty="0" smtClean="0"/>
          </a:p>
          <a:p>
            <a:r>
              <a:rPr lang="en-IE" dirty="0" smtClean="0"/>
              <a:t>The </a:t>
            </a:r>
            <a:r>
              <a:rPr lang="en-IE" dirty="0"/>
              <a:t>Host Institution </a:t>
            </a:r>
          </a:p>
          <a:p>
            <a:pPr marL="342900" lvl="0" indent="-342900">
              <a:buFont typeface="Arial" panose="020B0604020202020204" pitchFamily="34" charset="0"/>
              <a:buChar char="•"/>
            </a:pPr>
            <a:r>
              <a:rPr lang="en-IE" b="1" dirty="0"/>
              <a:t>Will recognise </a:t>
            </a:r>
            <a:r>
              <a:rPr lang="en-IE" dirty="0"/>
              <a:t>the successful Lead Applicant upon receipt of the award as an independent investigator, who will have an independent office, </a:t>
            </a:r>
            <a:r>
              <a:rPr lang="en-IE" dirty="0" smtClean="0"/>
              <a:t>recognised new title, research </a:t>
            </a:r>
            <a:r>
              <a:rPr lang="en-IE" dirty="0"/>
              <a:t>space at the institution for which s/he will be fully responsible for at least the duration of the award. </a:t>
            </a:r>
          </a:p>
          <a:p>
            <a:pPr marL="342900" lvl="0" indent="-342900">
              <a:buFont typeface="Arial" panose="020B0604020202020204" pitchFamily="34" charset="0"/>
              <a:buChar char="•"/>
            </a:pPr>
            <a:r>
              <a:rPr lang="en-IE" b="1" dirty="0"/>
              <a:t>Will sustain and support </a:t>
            </a:r>
            <a:r>
              <a:rPr lang="en-IE" dirty="0"/>
              <a:t>the successful Lead Applicant during the duration of the award by providing other support, such as access to infrastructure, mentoring and in-house training (e.g. leadership) and networking activities, etc.  </a:t>
            </a:r>
          </a:p>
          <a:p>
            <a:endParaRPr lang="en-IE" dirty="0" smtClean="0"/>
          </a:p>
          <a:p>
            <a:endParaRPr lang="en-IE" dirty="0">
              <a:solidFill>
                <a:schemeClr val="bg1"/>
              </a:solidFill>
            </a:endParaRPr>
          </a:p>
          <a:p>
            <a:pPr algn="ctr"/>
            <a:r>
              <a:rPr lang="en-IE" dirty="0" smtClean="0">
                <a:solidFill>
                  <a:schemeClr val="bg1"/>
                </a:solidFill>
              </a:rPr>
              <a:t>There is a </a:t>
            </a:r>
            <a:r>
              <a:rPr lang="en-IE" u="sng" dirty="0" smtClean="0">
                <a:solidFill>
                  <a:schemeClr val="bg1"/>
                </a:solidFill>
              </a:rPr>
              <a:t>strong </a:t>
            </a:r>
            <a:r>
              <a:rPr lang="en-IE" u="sng" dirty="0">
                <a:solidFill>
                  <a:schemeClr val="bg1"/>
                </a:solidFill>
              </a:rPr>
              <a:t>expectation</a:t>
            </a:r>
            <a:r>
              <a:rPr lang="en-IE" dirty="0">
                <a:solidFill>
                  <a:schemeClr val="bg1"/>
                </a:solidFill>
              </a:rPr>
              <a:t> that the Host Institution</a:t>
            </a:r>
            <a:r>
              <a:rPr lang="en-IE" u="sng" dirty="0">
                <a:solidFill>
                  <a:schemeClr val="bg1"/>
                </a:solidFill>
              </a:rPr>
              <a:t> will extend support </a:t>
            </a:r>
            <a:r>
              <a:rPr lang="en-IE" dirty="0">
                <a:solidFill>
                  <a:schemeClr val="bg1"/>
                </a:solidFill>
              </a:rPr>
              <a:t>to the successful individual </a:t>
            </a:r>
            <a:r>
              <a:rPr lang="en-IE" u="sng" dirty="0">
                <a:solidFill>
                  <a:schemeClr val="bg1"/>
                </a:solidFill>
              </a:rPr>
              <a:t>beyond the duration of this award</a:t>
            </a:r>
            <a:r>
              <a:rPr lang="en-IE" dirty="0">
                <a:solidFill>
                  <a:schemeClr val="bg1"/>
                </a:solidFill>
              </a:rPr>
              <a:t> with a full time or joint faculty appointment.</a:t>
            </a:r>
          </a:p>
          <a:p>
            <a:endParaRPr lang="en-IE" dirty="0"/>
          </a:p>
        </p:txBody>
      </p:sp>
    </p:spTree>
    <p:extLst>
      <p:ext uri="{BB962C8B-B14F-4D97-AF65-F5344CB8AC3E}">
        <p14:creationId xmlns:p14="http://schemas.microsoft.com/office/powerpoint/2010/main" val="2345903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3387" y="284614"/>
            <a:ext cx="7920000" cy="648000"/>
          </a:xfrm>
        </p:spPr>
        <p:txBody>
          <a:bodyPr/>
          <a:lstStyle/>
          <a:p>
            <a:r>
              <a:rPr lang="en-GB" sz="3200" dirty="0"/>
              <a:t>7</a:t>
            </a:r>
            <a:r>
              <a:rPr lang="en-GB" sz="3200" dirty="0" smtClean="0"/>
              <a:t>.</a:t>
            </a:r>
            <a:r>
              <a:rPr lang="en-IE" sz="3200" dirty="0" smtClean="0"/>
              <a:t> </a:t>
            </a:r>
            <a:r>
              <a:rPr lang="en-IE" sz="3200" dirty="0"/>
              <a:t>EIA </a:t>
            </a:r>
            <a:r>
              <a:rPr lang="en-IE" sz="3200" dirty="0" smtClean="0"/>
              <a:t>2019 </a:t>
            </a:r>
            <a:r>
              <a:rPr lang="en-IE" sz="3200" dirty="0"/>
              <a:t>-</a:t>
            </a:r>
            <a:r>
              <a:rPr lang="en-GB" sz="3200" dirty="0" smtClean="0"/>
              <a:t> Timeline</a:t>
            </a:r>
            <a:endParaRPr lang="en-GB" sz="3200" dirty="0"/>
          </a:p>
        </p:txBody>
      </p:sp>
      <p:pic>
        <p:nvPicPr>
          <p:cNvPr id="3074" name="Picture 2"/>
          <p:cNvPicPr>
            <a:picLocks noGrp="1" noChangeAspect="1" noChangeArrowheads="1"/>
          </p:cNvPicPr>
          <p:nvPr>
            <p:ph type="tbl"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84584" y="1306284"/>
            <a:ext cx="8009707" cy="2283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3208810408"/>
              </p:ext>
            </p:extLst>
          </p:nvPr>
        </p:nvGraphicFramePr>
        <p:xfrm>
          <a:off x="622300" y="3828191"/>
          <a:ext cx="7797800" cy="1962912"/>
        </p:xfrm>
        <a:graphic>
          <a:graphicData uri="http://schemas.openxmlformats.org/drawingml/2006/table">
            <a:tbl>
              <a:tblPr firstRow="1" firstCol="1" bandRow="1">
                <a:tableStyleId>{F5AB1C69-6EDB-4FF4-983F-18BD219EF322}</a:tableStyleId>
              </a:tblPr>
              <a:tblGrid>
                <a:gridCol w="3898509"/>
                <a:gridCol w="3899291"/>
              </a:tblGrid>
              <a:tr h="236887">
                <a:tc gridSpan="2">
                  <a:txBody>
                    <a:bodyPr/>
                    <a:lstStyle/>
                    <a:p>
                      <a:pPr marR="252095" algn="just">
                        <a:lnSpc>
                          <a:spcPct val="115000"/>
                        </a:lnSpc>
                        <a:spcAft>
                          <a:spcPts val="0"/>
                        </a:spcAft>
                      </a:pPr>
                      <a:r>
                        <a:rPr lang="en-IE" sz="1600" dirty="0">
                          <a:effectLst/>
                        </a:rPr>
                        <a:t>Pre-Application Stage (Stage 1)</a:t>
                      </a:r>
                      <a:endParaRPr lang="en-IE" sz="1600" dirty="0">
                        <a:effectLst/>
                        <a:latin typeface="Calibri"/>
                        <a:ea typeface="Calibri"/>
                        <a:cs typeface="Times New Roman"/>
                      </a:endParaRPr>
                    </a:p>
                  </a:txBody>
                  <a:tcPr marL="68580" marR="68580" marT="0" marB="0"/>
                </a:tc>
                <a:tc hMerge="1">
                  <a:txBody>
                    <a:bodyPr/>
                    <a:lstStyle/>
                    <a:p>
                      <a:endParaRPr lang="en-IE"/>
                    </a:p>
                  </a:txBody>
                  <a:tcPr/>
                </a:tc>
              </a:tr>
              <a:tr h="236887">
                <a:tc>
                  <a:txBody>
                    <a:bodyPr/>
                    <a:lstStyle/>
                    <a:p>
                      <a:pPr marR="252095" algn="just">
                        <a:lnSpc>
                          <a:spcPct val="115000"/>
                        </a:lnSpc>
                        <a:spcAft>
                          <a:spcPts val="0"/>
                        </a:spcAft>
                      </a:pPr>
                      <a:r>
                        <a:rPr lang="en-IE" sz="1600" dirty="0">
                          <a:effectLst/>
                        </a:rPr>
                        <a:t>28 May 2018</a:t>
                      </a:r>
                      <a:endParaRPr lang="en-IE" sz="1600" dirty="0">
                        <a:effectLst/>
                        <a:latin typeface="Calibri"/>
                        <a:ea typeface="Calibri"/>
                        <a:cs typeface="Times New Roman"/>
                      </a:endParaRPr>
                    </a:p>
                  </a:txBody>
                  <a:tcPr marL="68580" marR="68580" marT="0" marB="0"/>
                </a:tc>
                <a:tc>
                  <a:txBody>
                    <a:bodyPr/>
                    <a:lstStyle/>
                    <a:p>
                      <a:pPr marR="252095" algn="just">
                        <a:lnSpc>
                          <a:spcPct val="115000"/>
                        </a:lnSpc>
                        <a:spcAft>
                          <a:spcPts val="0"/>
                        </a:spcAft>
                      </a:pPr>
                      <a:r>
                        <a:rPr lang="en-IE" sz="1600">
                          <a:effectLst/>
                        </a:rPr>
                        <a:t>Call opening for Pre-Application stage</a:t>
                      </a:r>
                      <a:endParaRPr lang="en-IE" sz="1600">
                        <a:effectLst/>
                        <a:latin typeface="Calibri"/>
                        <a:ea typeface="Calibri"/>
                        <a:cs typeface="Times New Roman"/>
                      </a:endParaRPr>
                    </a:p>
                  </a:txBody>
                  <a:tcPr marL="68580" marR="68580" marT="0" marB="0"/>
                </a:tc>
              </a:tr>
              <a:tr h="236887">
                <a:tc>
                  <a:txBody>
                    <a:bodyPr/>
                    <a:lstStyle/>
                    <a:p>
                      <a:pPr marR="252095" algn="just">
                        <a:lnSpc>
                          <a:spcPct val="115000"/>
                        </a:lnSpc>
                        <a:spcAft>
                          <a:spcPts val="0"/>
                        </a:spcAft>
                      </a:pPr>
                      <a:r>
                        <a:rPr lang="en-IE" sz="1600" dirty="0">
                          <a:effectLst/>
                        </a:rPr>
                        <a:t>30 August 2018</a:t>
                      </a:r>
                      <a:endParaRPr lang="en-IE" sz="1600" dirty="0">
                        <a:effectLst/>
                        <a:latin typeface="Calibri"/>
                        <a:ea typeface="Calibri"/>
                        <a:cs typeface="Times New Roman"/>
                      </a:endParaRPr>
                    </a:p>
                  </a:txBody>
                  <a:tcPr marL="68580" marR="68580" marT="0" marB="0"/>
                </a:tc>
                <a:tc>
                  <a:txBody>
                    <a:bodyPr/>
                    <a:lstStyle/>
                    <a:p>
                      <a:pPr marR="252095" algn="just">
                        <a:lnSpc>
                          <a:spcPct val="115000"/>
                        </a:lnSpc>
                        <a:spcAft>
                          <a:spcPts val="0"/>
                        </a:spcAft>
                      </a:pPr>
                      <a:r>
                        <a:rPr lang="en-IE" sz="1600">
                          <a:effectLst/>
                        </a:rPr>
                        <a:t>Deadline for Pre-application submissions</a:t>
                      </a:r>
                      <a:endParaRPr lang="en-IE" sz="1600">
                        <a:effectLst/>
                        <a:latin typeface="Calibri"/>
                        <a:ea typeface="Calibri"/>
                        <a:cs typeface="Times New Roman"/>
                      </a:endParaRPr>
                    </a:p>
                  </a:txBody>
                  <a:tcPr marL="68580" marR="68580" marT="0" marB="0"/>
                </a:tc>
              </a:tr>
              <a:tr h="236887">
                <a:tc>
                  <a:txBody>
                    <a:bodyPr/>
                    <a:lstStyle/>
                    <a:p>
                      <a:pPr marR="252095" algn="just">
                        <a:lnSpc>
                          <a:spcPct val="115000"/>
                        </a:lnSpc>
                        <a:spcAft>
                          <a:spcPts val="0"/>
                        </a:spcAft>
                      </a:pPr>
                      <a:r>
                        <a:rPr lang="en-IE" sz="1600" dirty="0">
                          <a:effectLst/>
                        </a:rPr>
                        <a:t>09 October 2018</a:t>
                      </a:r>
                      <a:endParaRPr lang="en-IE" sz="1600" dirty="0">
                        <a:effectLst/>
                        <a:latin typeface="Calibri"/>
                        <a:ea typeface="Calibri"/>
                        <a:cs typeface="Times New Roman"/>
                      </a:endParaRPr>
                    </a:p>
                  </a:txBody>
                  <a:tcPr marL="68580" marR="68580" marT="0" marB="0"/>
                </a:tc>
                <a:tc>
                  <a:txBody>
                    <a:bodyPr/>
                    <a:lstStyle/>
                    <a:p>
                      <a:pPr marR="252095" algn="just">
                        <a:lnSpc>
                          <a:spcPct val="115000"/>
                        </a:lnSpc>
                        <a:spcAft>
                          <a:spcPts val="0"/>
                        </a:spcAft>
                      </a:pPr>
                      <a:r>
                        <a:rPr lang="en-IE" sz="1600">
                          <a:effectLst/>
                        </a:rPr>
                        <a:t>1</a:t>
                      </a:r>
                      <a:r>
                        <a:rPr lang="en-IE" sz="1600" baseline="30000">
                          <a:effectLst/>
                        </a:rPr>
                        <a:t>st</a:t>
                      </a:r>
                      <a:r>
                        <a:rPr lang="en-IE" sz="1600">
                          <a:effectLst/>
                        </a:rPr>
                        <a:t> Panel review and recommendations</a:t>
                      </a:r>
                      <a:endParaRPr lang="en-IE" sz="1600">
                        <a:effectLst/>
                        <a:latin typeface="Calibri"/>
                        <a:ea typeface="Calibri"/>
                        <a:cs typeface="Times New Roman"/>
                      </a:endParaRPr>
                    </a:p>
                  </a:txBody>
                  <a:tcPr marL="68580" marR="68580" marT="0" marB="0"/>
                </a:tc>
              </a:tr>
              <a:tr h="710660">
                <a:tc>
                  <a:txBody>
                    <a:bodyPr/>
                    <a:lstStyle/>
                    <a:p>
                      <a:pPr marR="252095" algn="just">
                        <a:lnSpc>
                          <a:spcPct val="115000"/>
                        </a:lnSpc>
                        <a:spcAft>
                          <a:spcPts val="0"/>
                        </a:spcAft>
                      </a:pPr>
                      <a:r>
                        <a:rPr lang="en-IE" sz="1600" dirty="0">
                          <a:effectLst/>
                        </a:rPr>
                        <a:t>Week of the 15 October 2018</a:t>
                      </a:r>
                      <a:endParaRPr lang="en-IE" sz="1600" dirty="0">
                        <a:effectLst/>
                        <a:latin typeface="Calibri"/>
                        <a:ea typeface="Calibri"/>
                        <a:cs typeface="Times New Roman"/>
                      </a:endParaRPr>
                    </a:p>
                  </a:txBody>
                  <a:tcPr marL="68580" marR="68580" marT="0" marB="0"/>
                </a:tc>
                <a:tc>
                  <a:txBody>
                    <a:bodyPr/>
                    <a:lstStyle/>
                    <a:p>
                      <a:pPr marR="252095" algn="just">
                        <a:lnSpc>
                          <a:spcPct val="115000"/>
                        </a:lnSpc>
                        <a:spcAft>
                          <a:spcPts val="0"/>
                        </a:spcAft>
                      </a:pPr>
                      <a:r>
                        <a:rPr lang="en-IE" sz="1600" dirty="0">
                          <a:effectLst/>
                        </a:rPr>
                        <a:t>Notification to all applicants and invitation to full application stage for a selected number of applicants</a:t>
                      </a:r>
                      <a:endParaRPr lang="en-IE"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179181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97444677"/>
              </p:ext>
            </p:extLst>
          </p:nvPr>
        </p:nvGraphicFramePr>
        <p:xfrm>
          <a:off x="596900" y="1879600"/>
          <a:ext cx="8229600" cy="2667004"/>
        </p:xfrm>
        <a:graphic>
          <a:graphicData uri="http://schemas.openxmlformats.org/drawingml/2006/table">
            <a:tbl>
              <a:tblPr firstRow="1" firstCol="1" bandRow="1">
                <a:tableStyleId>{F5AB1C69-6EDB-4FF4-983F-18BD219EF322}</a:tableStyleId>
              </a:tblPr>
              <a:tblGrid>
                <a:gridCol w="4114387"/>
                <a:gridCol w="4115213"/>
              </a:tblGrid>
              <a:tr h="311147">
                <a:tc gridSpan="2">
                  <a:txBody>
                    <a:bodyPr/>
                    <a:lstStyle/>
                    <a:p>
                      <a:pPr marR="252095" algn="just">
                        <a:lnSpc>
                          <a:spcPct val="115000"/>
                        </a:lnSpc>
                        <a:spcAft>
                          <a:spcPts val="0"/>
                        </a:spcAft>
                      </a:pPr>
                      <a:r>
                        <a:rPr lang="en-IE" sz="1600" dirty="0">
                          <a:effectLst/>
                        </a:rPr>
                        <a:t>Full Application Stage (Stage 2)</a:t>
                      </a:r>
                      <a:endParaRPr lang="en-IE" sz="1600" dirty="0">
                        <a:effectLst/>
                        <a:latin typeface="Calibri"/>
                        <a:ea typeface="Calibri"/>
                        <a:cs typeface="Times New Roman"/>
                      </a:endParaRPr>
                    </a:p>
                  </a:txBody>
                  <a:tcPr marL="68580" marR="68580" marT="0" marB="0"/>
                </a:tc>
                <a:tc hMerge="1">
                  <a:txBody>
                    <a:bodyPr/>
                    <a:lstStyle/>
                    <a:p>
                      <a:endParaRPr lang="en-IE"/>
                    </a:p>
                  </a:txBody>
                  <a:tcPr/>
                </a:tc>
              </a:tr>
              <a:tr h="336551">
                <a:tc>
                  <a:txBody>
                    <a:bodyPr/>
                    <a:lstStyle/>
                    <a:p>
                      <a:pPr marR="252095" algn="just">
                        <a:lnSpc>
                          <a:spcPct val="115000"/>
                        </a:lnSpc>
                        <a:spcAft>
                          <a:spcPts val="0"/>
                        </a:spcAft>
                      </a:pPr>
                      <a:r>
                        <a:rPr lang="en-IE" sz="1600" dirty="0">
                          <a:effectLst/>
                        </a:rPr>
                        <a:t>13 December 2018</a:t>
                      </a:r>
                      <a:endParaRPr lang="en-IE" sz="1600" dirty="0">
                        <a:effectLst/>
                        <a:latin typeface="Calibri"/>
                        <a:ea typeface="Calibri"/>
                        <a:cs typeface="Times New Roman"/>
                      </a:endParaRPr>
                    </a:p>
                  </a:txBody>
                  <a:tcPr marL="68580" marR="68580" marT="0" marB="0"/>
                </a:tc>
                <a:tc>
                  <a:txBody>
                    <a:bodyPr/>
                    <a:lstStyle/>
                    <a:p>
                      <a:pPr marR="252095" algn="just">
                        <a:lnSpc>
                          <a:spcPct val="115000"/>
                        </a:lnSpc>
                        <a:spcAft>
                          <a:spcPts val="0"/>
                        </a:spcAft>
                      </a:pPr>
                      <a:r>
                        <a:rPr lang="en-IE" sz="1600">
                          <a:effectLst/>
                        </a:rPr>
                        <a:t>Submission of full applications</a:t>
                      </a:r>
                      <a:endParaRPr lang="en-IE" sz="1600">
                        <a:effectLst/>
                        <a:latin typeface="Calibri"/>
                        <a:ea typeface="Calibri"/>
                        <a:cs typeface="Times New Roman"/>
                      </a:endParaRPr>
                    </a:p>
                  </a:txBody>
                  <a:tcPr marL="68580" marR="68580" marT="0" marB="0"/>
                </a:tc>
              </a:tr>
              <a:tr h="336551">
                <a:tc>
                  <a:txBody>
                    <a:bodyPr/>
                    <a:lstStyle/>
                    <a:p>
                      <a:pPr marR="252095" algn="just">
                        <a:lnSpc>
                          <a:spcPct val="115000"/>
                        </a:lnSpc>
                        <a:spcAft>
                          <a:spcPts val="0"/>
                        </a:spcAft>
                      </a:pPr>
                      <a:r>
                        <a:rPr lang="en-IE" sz="1600" dirty="0">
                          <a:effectLst/>
                        </a:rPr>
                        <a:t>Late February 2019</a:t>
                      </a:r>
                      <a:endParaRPr lang="en-IE" sz="1600" dirty="0">
                        <a:effectLst/>
                        <a:latin typeface="Calibri"/>
                        <a:ea typeface="Calibri"/>
                        <a:cs typeface="Times New Roman"/>
                      </a:endParaRPr>
                    </a:p>
                  </a:txBody>
                  <a:tcPr marL="68580" marR="68580" marT="0" marB="0"/>
                </a:tc>
                <a:tc>
                  <a:txBody>
                    <a:bodyPr/>
                    <a:lstStyle/>
                    <a:p>
                      <a:pPr marR="252095" algn="just">
                        <a:lnSpc>
                          <a:spcPct val="115000"/>
                        </a:lnSpc>
                        <a:spcAft>
                          <a:spcPts val="0"/>
                        </a:spcAft>
                      </a:pPr>
                      <a:r>
                        <a:rPr lang="en-IE" sz="1600">
                          <a:effectLst/>
                        </a:rPr>
                        <a:t>End of peer-review</a:t>
                      </a:r>
                      <a:endParaRPr lang="en-IE" sz="1600">
                        <a:effectLst/>
                        <a:latin typeface="Calibri"/>
                        <a:ea typeface="Calibri"/>
                        <a:cs typeface="Times New Roman"/>
                      </a:endParaRPr>
                    </a:p>
                  </a:txBody>
                  <a:tcPr marL="68580" marR="68580" marT="0" marB="0"/>
                </a:tc>
              </a:tr>
              <a:tr h="336551">
                <a:tc>
                  <a:txBody>
                    <a:bodyPr/>
                    <a:lstStyle/>
                    <a:p>
                      <a:pPr marR="252095" algn="just">
                        <a:lnSpc>
                          <a:spcPct val="115000"/>
                        </a:lnSpc>
                        <a:spcAft>
                          <a:spcPts val="0"/>
                        </a:spcAft>
                      </a:pPr>
                      <a:r>
                        <a:rPr lang="en-IE" sz="1600" dirty="0">
                          <a:effectLst/>
                        </a:rPr>
                        <a:t>Late-March 2019</a:t>
                      </a:r>
                      <a:endParaRPr lang="en-IE" sz="1600" dirty="0">
                        <a:effectLst/>
                        <a:latin typeface="Calibri"/>
                        <a:ea typeface="Calibri"/>
                        <a:cs typeface="Times New Roman"/>
                      </a:endParaRPr>
                    </a:p>
                  </a:txBody>
                  <a:tcPr marL="68580" marR="68580" marT="0" marB="0"/>
                </a:tc>
                <a:tc>
                  <a:txBody>
                    <a:bodyPr/>
                    <a:lstStyle/>
                    <a:p>
                      <a:pPr marR="252095" algn="just">
                        <a:lnSpc>
                          <a:spcPct val="115000"/>
                        </a:lnSpc>
                        <a:spcAft>
                          <a:spcPts val="0"/>
                        </a:spcAft>
                      </a:pPr>
                      <a:r>
                        <a:rPr lang="en-IE" sz="1600">
                          <a:effectLst/>
                        </a:rPr>
                        <a:t>End of Interview panel review </a:t>
                      </a:r>
                      <a:endParaRPr lang="en-IE" sz="1600">
                        <a:effectLst/>
                        <a:latin typeface="Calibri"/>
                        <a:ea typeface="Calibri"/>
                        <a:cs typeface="Times New Roman"/>
                      </a:endParaRPr>
                    </a:p>
                  </a:txBody>
                  <a:tcPr marL="68580" marR="68580" marT="0" marB="0"/>
                </a:tc>
              </a:tr>
              <a:tr h="336551">
                <a:tc>
                  <a:txBody>
                    <a:bodyPr/>
                    <a:lstStyle/>
                    <a:p>
                      <a:pPr marR="252095" algn="just">
                        <a:lnSpc>
                          <a:spcPct val="115000"/>
                        </a:lnSpc>
                        <a:spcAft>
                          <a:spcPts val="0"/>
                        </a:spcAft>
                      </a:pPr>
                      <a:r>
                        <a:rPr lang="en-IE" sz="1600" dirty="0">
                          <a:effectLst/>
                        </a:rPr>
                        <a:t>End of March 2019</a:t>
                      </a:r>
                      <a:endParaRPr lang="en-IE" sz="1600" dirty="0">
                        <a:effectLst/>
                        <a:latin typeface="Calibri"/>
                        <a:ea typeface="Calibri"/>
                        <a:cs typeface="Times New Roman"/>
                      </a:endParaRPr>
                    </a:p>
                  </a:txBody>
                  <a:tcPr marL="68580" marR="68580" marT="0" marB="0"/>
                </a:tc>
                <a:tc>
                  <a:txBody>
                    <a:bodyPr/>
                    <a:lstStyle/>
                    <a:p>
                      <a:pPr marR="252095" algn="just">
                        <a:lnSpc>
                          <a:spcPct val="115000"/>
                        </a:lnSpc>
                        <a:spcAft>
                          <a:spcPts val="0"/>
                        </a:spcAft>
                      </a:pPr>
                      <a:r>
                        <a:rPr lang="en-IE" sz="1600">
                          <a:effectLst/>
                        </a:rPr>
                        <a:t>Interview Panel Meeting</a:t>
                      </a:r>
                      <a:endParaRPr lang="en-IE" sz="1600">
                        <a:effectLst/>
                        <a:latin typeface="Calibri"/>
                        <a:ea typeface="Calibri"/>
                        <a:cs typeface="Times New Roman"/>
                      </a:endParaRPr>
                    </a:p>
                  </a:txBody>
                  <a:tcPr marL="68580" marR="68580" marT="0" marB="0"/>
                </a:tc>
              </a:tr>
              <a:tr h="336551">
                <a:tc>
                  <a:txBody>
                    <a:bodyPr/>
                    <a:lstStyle/>
                    <a:p>
                      <a:pPr marR="252095" algn="just">
                        <a:lnSpc>
                          <a:spcPct val="115000"/>
                        </a:lnSpc>
                        <a:spcAft>
                          <a:spcPts val="0"/>
                        </a:spcAft>
                      </a:pPr>
                      <a:r>
                        <a:rPr lang="en-IE" sz="1600">
                          <a:effectLst/>
                        </a:rPr>
                        <a:t>End of April 2019</a:t>
                      </a:r>
                      <a:endParaRPr lang="en-IE" sz="1600">
                        <a:effectLst/>
                        <a:latin typeface="Calibri"/>
                        <a:ea typeface="Calibri"/>
                        <a:cs typeface="Times New Roman"/>
                      </a:endParaRPr>
                    </a:p>
                  </a:txBody>
                  <a:tcPr marL="68580" marR="68580" marT="0" marB="0"/>
                </a:tc>
                <a:tc>
                  <a:txBody>
                    <a:bodyPr/>
                    <a:lstStyle/>
                    <a:p>
                      <a:pPr marR="252095" algn="just">
                        <a:lnSpc>
                          <a:spcPct val="115000"/>
                        </a:lnSpc>
                        <a:spcAft>
                          <a:spcPts val="0"/>
                        </a:spcAft>
                      </a:pPr>
                      <a:r>
                        <a:rPr lang="en-IE" sz="1600" dirty="0">
                          <a:effectLst/>
                        </a:rPr>
                        <a:t>Board Approval &amp; outcome notifications </a:t>
                      </a:r>
                      <a:endParaRPr lang="en-IE" sz="1600" dirty="0">
                        <a:effectLst/>
                        <a:latin typeface="Calibri"/>
                        <a:ea typeface="Calibri"/>
                        <a:cs typeface="Times New Roman"/>
                      </a:endParaRPr>
                    </a:p>
                  </a:txBody>
                  <a:tcPr marL="68580" marR="68580" marT="0" marB="0"/>
                </a:tc>
              </a:tr>
              <a:tr h="336551">
                <a:tc>
                  <a:txBody>
                    <a:bodyPr/>
                    <a:lstStyle/>
                    <a:p>
                      <a:pPr marR="252095" algn="just">
                        <a:lnSpc>
                          <a:spcPct val="115000"/>
                        </a:lnSpc>
                        <a:spcAft>
                          <a:spcPts val="0"/>
                        </a:spcAft>
                      </a:pPr>
                      <a:r>
                        <a:rPr lang="en-IE" sz="1600">
                          <a:effectLst/>
                        </a:rPr>
                        <a:t>May-July 2019</a:t>
                      </a:r>
                      <a:endParaRPr lang="en-IE" sz="1600">
                        <a:effectLst/>
                        <a:latin typeface="Calibri"/>
                        <a:ea typeface="Calibri"/>
                        <a:cs typeface="Times New Roman"/>
                      </a:endParaRPr>
                    </a:p>
                  </a:txBody>
                  <a:tcPr marL="68580" marR="68580" marT="0" marB="0"/>
                </a:tc>
                <a:tc>
                  <a:txBody>
                    <a:bodyPr/>
                    <a:lstStyle/>
                    <a:p>
                      <a:pPr marR="252095" algn="just">
                        <a:lnSpc>
                          <a:spcPct val="115000"/>
                        </a:lnSpc>
                        <a:spcAft>
                          <a:spcPts val="0"/>
                        </a:spcAft>
                      </a:pPr>
                      <a:r>
                        <a:rPr lang="en-IE" sz="1600" dirty="0">
                          <a:effectLst/>
                        </a:rPr>
                        <a:t>Contract negotiation </a:t>
                      </a:r>
                      <a:endParaRPr lang="en-IE" sz="1600" dirty="0">
                        <a:effectLst/>
                        <a:latin typeface="Calibri"/>
                        <a:ea typeface="Calibri"/>
                        <a:cs typeface="Times New Roman"/>
                      </a:endParaRPr>
                    </a:p>
                  </a:txBody>
                  <a:tcPr marL="68580" marR="68580" marT="0" marB="0"/>
                </a:tc>
              </a:tr>
              <a:tr h="336551">
                <a:tc>
                  <a:txBody>
                    <a:bodyPr/>
                    <a:lstStyle/>
                    <a:p>
                      <a:pPr marR="252095" algn="just">
                        <a:lnSpc>
                          <a:spcPct val="115000"/>
                        </a:lnSpc>
                        <a:spcAft>
                          <a:spcPts val="0"/>
                        </a:spcAft>
                      </a:pPr>
                      <a:r>
                        <a:rPr lang="en-IE" sz="1600">
                          <a:effectLst/>
                        </a:rPr>
                        <a:t>August 2019 onwards</a:t>
                      </a:r>
                      <a:endParaRPr lang="en-IE" sz="1600">
                        <a:effectLst/>
                        <a:latin typeface="Calibri"/>
                        <a:ea typeface="Calibri"/>
                        <a:cs typeface="Times New Roman"/>
                      </a:endParaRPr>
                    </a:p>
                  </a:txBody>
                  <a:tcPr marL="68580" marR="68580" marT="0" marB="0"/>
                </a:tc>
                <a:tc>
                  <a:txBody>
                    <a:bodyPr/>
                    <a:lstStyle/>
                    <a:p>
                      <a:pPr marR="252095" algn="just">
                        <a:lnSpc>
                          <a:spcPct val="115000"/>
                        </a:lnSpc>
                        <a:spcAft>
                          <a:spcPts val="0"/>
                        </a:spcAft>
                      </a:pPr>
                      <a:r>
                        <a:rPr lang="en-IE" sz="1600" dirty="0">
                          <a:effectLst/>
                        </a:rPr>
                        <a:t>Start of the awards </a:t>
                      </a:r>
                      <a:endParaRPr lang="en-IE"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82999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661366"/>
            <a:ext cx="8775867" cy="2308324"/>
          </a:xfrm>
          <a:prstGeom prst="rect">
            <a:avLst/>
          </a:prstGeom>
          <a:noFill/>
        </p:spPr>
        <p:txBody>
          <a:bodyPr wrap="square" rtlCol="0">
            <a:spAutoFit/>
          </a:bodyPr>
          <a:lstStyle/>
          <a:p>
            <a:pPr algn="ctr"/>
            <a:endParaRPr lang="en-GB" sz="3600" b="1" dirty="0" smtClean="0">
              <a:solidFill>
                <a:schemeClr val="bg2"/>
              </a:solidFill>
            </a:endParaRPr>
          </a:p>
          <a:p>
            <a:pPr algn="ctr"/>
            <a:r>
              <a:rPr lang="en-GB" sz="3600" b="1" dirty="0" smtClean="0">
                <a:solidFill>
                  <a:schemeClr val="bg2"/>
                </a:solidFill>
              </a:rPr>
              <a:t>Some info from 2017 call</a:t>
            </a:r>
            <a:endParaRPr lang="en-GB" sz="3600" i="1" dirty="0" smtClean="0">
              <a:solidFill>
                <a:schemeClr val="bg2"/>
              </a:solidFill>
            </a:endParaRPr>
          </a:p>
          <a:p>
            <a:pPr algn="ctr"/>
            <a:endParaRPr lang="en-GB" sz="3600" i="1" dirty="0" smtClean="0">
              <a:solidFill>
                <a:schemeClr val="bg2"/>
              </a:solidFill>
            </a:endParaRPr>
          </a:p>
          <a:p>
            <a:pPr algn="ctr"/>
            <a:endParaRPr lang="en-GB" sz="3600" dirty="0">
              <a:solidFill>
                <a:schemeClr val="bg2"/>
              </a:solidFill>
            </a:endParaRPr>
          </a:p>
        </p:txBody>
      </p:sp>
    </p:spTree>
    <p:extLst>
      <p:ext uri="{BB962C8B-B14F-4D97-AF65-F5344CB8AC3E}">
        <p14:creationId xmlns:p14="http://schemas.microsoft.com/office/powerpoint/2010/main" val="3763988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29576" y="149000"/>
            <a:ext cx="8601937" cy="2298627"/>
          </a:xfrm>
        </p:spPr>
        <p:txBody>
          <a:bodyPr>
            <a:normAutofit/>
          </a:bodyPr>
          <a:lstStyle/>
          <a:p>
            <a:endParaRPr lang="en-IE" sz="2400" b="1" dirty="0">
              <a:solidFill>
                <a:schemeClr val="bg2"/>
              </a:solidFill>
            </a:endParaRPr>
          </a:p>
          <a:p>
            <a:r>
              <a:rPr lang="en-IE" sz="2400" b="1" dirty="0" smtClean="0">
                <a:solidFill>
                  <a:schemeClr val="bg2"/>
                </a:solidFill>
              </a:rPr>
              <a:t>2017 call</a:t>
            </a:r>
          </a:p>
          <a:p>
            <a:endParaRPr lang="en-IE" sz="2400" b="1" dirty="0">
              <a:solidFill>
                <a:schemeClr val="bg2"/>
              </a:solidFill>
            </a:endParaRPr>
          </a:p>
          <a:p>
            <a:pPr marL="285750" indent="-285750">
              <a:buFont typeface="Wingdings" panose="05000000000000000000" pitchFamily="2" charset="2"/>
              <a:buChar char="v"/>
            </a:pPr>
            <a:r>
              <a:rPr lang="en-IE" sz="1800" dirty="0" smtClean="0">
                <a:solidFill>
                  <a:schemeClr val="bg2"/>
                </a:solidFill>
              </a:rPr>
              <a:t>57 application received</a:t>
            </a:r>
          </a:p>
          <a:p>
            <a:pPr marL="285750" indent="-285750">
              <a:buFont typeface="Wingdings" panose="05000000000000000000" pitchFamily="2" charset="2"/>
              <a:buChar char="v"/>
            </a:pPr>
            <a:r>
              <a:rPr lang="en-IE" sz="1800" dirty="0" smtClean="0">
                <a:solidFill>
                  <a:schemeClr val="bg2"/>
                </a:solidFill>
              </a:rPr>
              <a:t>56 eligible assessed</a:t>
            </a:r>
          </a:p>
          <a:p>
            <a:pPr marL="285750" indent="-285750">
              <a:buFont typeface="Wingdings" panose="05000000000000000000" pitchFamily="2" charset="2"/>
              <a:buChar char="v"/>
            </a:pPr>
            <a:r>
              <a:rPr lang="en-IE" sz="1800" dirty="0" smtClean="0">
                <a:solidFill>
                  <a:schemeClr val="bg2"/>
                </a:solidFill>
              </a:rPr>
              <a:t>22 candidates invited to interview</a:t>
            </a:r>
          </a:p>
          <a:p>
            <a:pPr marL="285750" indent="-285750">
              <a:buFont typeface="Wingdings" panose="05000000000000000000" pitchFamily="2" charset="2"/>
              <a:buChar char="v"/>
            </a:pPr>
            <a:r>
              <a:rPr lang="en-IE" sz="1800" dirty="0" smtClean="0">
                <a:solidFill>
                  <a:schemeClr val="bg2"/>
                </a:solidFill>
              </a:rPr>
              <a:t>11 awards made</a:t>
            </a:r>
          </a:p>
          <a:p>
            <a:endParaRPr lang="en-IE" sz="2400" b="1" dirty="0">
              <a:solidFill>
                <a:schemeClr val="bg2"/>
              </a:solidFill>
            </a:endParaRPr>
          </a:p>
        </p:txBody>
      </p:sp>
      <p:sp>
        <p:nvSpPr>
          <p:cNvPr id="7" name="TextBox 6"/>
          <p:cNvSpPr txBox="1"/>
          <p:nvPr/>
        </p:nvSpPr>
        <p:spPr>
          <a:xfrm>
            <a:off x="6603376" y="2310864"/>
            <a:ext cx="1993353" cy="276999"/>
          </a:xfrm>
          <a:prstGeom prst="rect">
            <a:avLst/>
          </a:prstGeom>
          <a:noFill/>
        </p:spPr>
        <p:txBody>
          <a:bodyPr wrap="square" rtlCol="0">
            <a:spAutoFit/>
          </a:bodyPr>
          <a:lstStyle/>
          <a:p>
            <a:r>
              <a:rPr lang="en-IE" sz="1200" b="1" dirty="0" smtClean="0">
                <a:solidFill>
                  <a:schemeClr val="bg1"/>
                </a:solidFill>
              </a:rPr>
              <a:t>Awards by HI</a:t>
            </a:r>
            <a:endParaRPr lang="en-IE" sz="1200" b="1" dirty="0">
              <a:solidFill>
                <a:schemeClr val="bg1"/>
              </a:solidFill>
            </a:endParaRPr>
          </a:p>
        </p:txBody>
      </p:sp>
      <p:sp>
        <p:nvSpPr>
          <p:cNvPr id="10" name="TextBox 9"/>
          <p:cNvSpPr txBox="1"/>
          <p:nvPr/>
        </p:nvSpPr>
        <p:spPr>
          <a:xfrm>
            <a:off x="894414" y="2483992"/>
            <a:ext cx="1785286" cy="276999"/>
          </a:xfrm>
          <a:prstGeom prst="rect">
            <a:avLst/>
          </a:prstGeom>
          <a:noFill/>
        </p:spPr>
        <p:txBody>
          <a:bodyPr wrap="square" rtlCol="0">
            <a:spAutoFit/>
          </a:bodyPr>
          <a:lstStyle/>
          <a:p>
            <a:r>
              <a:rPr lang="en-IE" sz="1200" b="1" dirty="0">
                <a:solidFill>
                  <a:schemeClr val="bg1"/>
                </a:solidFill>
              </a:rPr>
              <a:t>B</a:t>
            </a:r>
            <a:r>
              <a:rPr lang="en-IE" sz="1200" b="1" dirty="0" smtClean="0">
                <a:solidFill>
                  <a:schemeClr val="bg1"/>
                </a:solidFill>
              </a:rPr>
              <a:t>y type of researchers</a:t>
            </a:r>
            <a:endParaRPr lang="en-IE" sz="1200" b="1" dirty="0">
              <a:solidFill>
                <a:schemeClr val="bg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524599906"/>
              </p:ext>
            </p:extLst>
          </p:nvPr>
        </p:nvGraphicFramePr>
        <p:xfrm>
          <a:off x="3867944" y="2587864"/>
          <a:ext cx="2266156" cy="3203336"/>
        </p:xfrm>
        <a:graphic>
          <a:graphicData uri="http://schemas.openxmlformats.org/drawingml/2006/table">
            <a:tbl>
              <a:tblPr/>
              <a:tblGrid>
                <a:gridCol w="1568877"/>
                <a:gridCol w="697279"/>
              </a:tblGrid>
              <a:tr h="200209">
                <a:tc>
                  <a:txBody>
                    <a:bodyPr/>
                    <a:lstStyle/>
                    <a:p>
                      <a:pPr algn="l" fontAlgn="b"/>
                      <a:r>
                        <a:rPr lang="en-IE" sz="1100" b="0" i="0" u="none" strike="noStrike" dirty="0">
                          <a:solidFill>
                            <a:srgbClr val="000000"/>
                          </a:solidFill>
                          <a:effectLst/>
                          <a:latin typeface="Calibri"/>
                        </a:rPr>
                        <a:t>Professions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I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416">
                <a:tc>
                  <a:txBody>
                    <a:bodyPr/>
                    <a:lstStyle/>
                    <a:p>
                      <a:pPr algn="l" fontAlgn="b"/>
                      <a:r>
                        <a:rPr lang="en-IE" sz="1100" b="0" i="0" u="none" strike="noStrike">
                          <a:solidFill>
                            <a:srgbClr val="000000"/>
                          </a:solidFill>
                          <a:effectLst/>
                          <a:latin typeface="Calibri"/>
                        </a:rPr>
                        <a:t>Bioinformatics/statistics (Biostatistic)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416">
                <a:tc>
                  <a:txBody>
                    <a:bodyPr/>
                    <a:lstStyle/>
                    <a:p>
                      <a:pPr algn="l" fontAlgn="b"/>
                      <a:r>
                        <a:rPr lang="en-IE" sz="1100" b="0" i="0" u="none" strike="noStrike">
                          <a:solidFill>
                            <a:srgbClr val="000000"/>
                          </a:solidFill>
                          <a:effectLst/>
                          <a:latin typeface="Calibri"/>
                        </a:rPr>
                        <a:t>Health service Research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09">
                <a:tc>
                  <a:txBody>
                    <a:bodyPr/>
                    <a:lstStyle/>
                    <a:p>
                      <a:pPr algn="l" fontAlgn="b"/>
                      <a:r>
                        <a:rPr lang="en-IE" sz="1100" b="0" i="0" u="none" strike="noStrike">
                          <a:solidFill>
                            <a:srgbClr val="000000"/>
                          </a:solidFill>
                          <a:effectLst/>
                          <a:latin typeface="Calibri"/>
                        </a:rPr>
                        <a:t>Respiratory medicine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416">
                <a:tc>
                  <a:txBody>
                    <a:bodyPr/>
                    <a:lstStyle/>
                    <a:p>
                      <a:pPr algn="l" fontAlgn="b"/>
                      <a:r>
                        <a:rPr lang="en-IE" sz="1100" b="0" i="0" u="none" strike="noStrike">
                          <a:solidFill>
                            <a:srgbClr val="000000"/>
                          </a:solidFill>
                          <a:effectLst/>
                          <a:latin typeface="Calibri"/>
                        </a:rPr>
                        <a:t>Molecular and cellular biology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09">
                <a:tc>
                  <a:txBody>
                    <a:bodyPr/>
                    <a:lstStyle/>
                    <a:p>
                      <a:pPr algn="l" fontAlgn="b"/>
                      <a:r>
                        <a:rPr lang="en-IE" sz="1100" b="0" i="0" u="none" strike="noStrike">
                          <a:solidFill>
                            <a:srgbClr val="000000"/>
                          </a:solidFill>
                          <a:effectLst/>
                          <a:latin typeface="Calibri"/>
                        </a:rPr>
                        <a:t>Pharmacology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09">
                <a:tc>
                  <a:txBody>
                    <a:bodyPr/>
                    <a:lstStyle/>
                    <a:p>
                      <a:pPr algn="l" fontAlgn="b"/>
                      <a:r>
                        <a:rPr lang="en-IE" sz="1100" b="0" i="0" u="none" strike="noStrike">
                          <a:solidFill>
                            <a:srgbClr val="000000"/>
                          </a:solidFill>
                          <a:effectLst/>
                          <a:latin typeface="Calibri"/>
                        </a:rPr>
                        <a:t>Health economics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09">
                <a:tc>
                  <a:txBody>
                    <a:bodyPr/>
                    <a:lstStyle/>
                    <a:p>
                      <a:pPr algn="l" fontAlgn="b"/>
                      <a:r>
                        <a:rPr lang="en-IE" sz="1100" b="0" i="0" u="none" strike="noStrike">
                          <a:solidFill>
                            <a:srgbClr val="000000"/>
                          </a:solidFill>
                          <a:effectLst/>
                          <a:latin typeface="Calibri"/>
                        </a:rPr>
                        <a:t>Psychology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0" i="0" u="none" strike="noStrike">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09">
                <a:tc>
                  <a:txBody>
                    <a:bodyPr/>
                    <a:lstStyle/>
                    <a:p>
                      <a:pPr algn="l" fontAlgn="b"/>
                      <a:r>
                        <a:rPr lang="en-IE" sz="1100" b="0" i="0" u="none" strike="noStrike">
                          <a:solidFill>
                            <a:srgbClr val="000000"/>
                          </a:solidFill>
                          <a:effectLst/>
                          <a:latin typeface="Calibri"/>
                        </a:rPr>
                        <a:t>Immunology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416">
                <a:tc>
                  <a:txBody>
                    <a:bodyPr/>
                    <a:lstStyle/>
                    <a:p>
                      <a:pPr algn="l" fontAlgn="b"/>
                      <a:r>
                        <a:rPr lang="en-IE" sz="1100" b="0" i="0" u="none" strike="noStrike">
                          <a:solidFill>
                            <a:srgbClr val="000000"/>
                          </a:solidFill>
                          <a:effectLst/>
                          <a:latin typeface="Calibri"/>
                        </a:rPr>
                        <a:t>Neurology/Neuroscience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09">
                <a:tc>
                  <a:txBody>
                    <a:bodyPr/>
                    <a:lstStyle/>
                    <a:p>
                      <a:pPr algn="l" fontAlgn="b"/>
                      <a:r>
                        <a:rPr lang="en-IE" sz="1100" b="0" i="0" u="none" strike="noStrike">
                          <a:solidFill>
                            <a:srgbClr val="000000"/>
                          </a:solidFill>
                          <a:effectLst/>
                          <a:latin typeface="Calibri"/>
                        </a:rPr>
                        <a:t>Neuroscience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09">
                <a:tc>
                  <a:txBody>
                    <a:bodyPr/>
                    <a:lstStyle/>
                    <a:p>
                      <a:pPr algn="l" fontAlgn="b"/>
                      <a:r>
                        <a:rPr lang="en-IE" sz="1100" b="1" i="0" u="none" strike="noStrike" dirty="0">
                          <a:solidFill>
                            <a:srgbClr val="000000"/>
                          </a:solidFill>
                          <a:effectLst/>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dirty="0">
                          <a:solidFill>
                            <a:srgbClr val="000000"/>
                          </a:solidFill>
                          <a:effectLst/>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 name="TextBox 14"/>
          <p:cNvSpPr txBox="1"/>
          <p:nvPr/>
        </p:nvSpPr>
        <p:spPr>
          <a:xfrm>
            <a:off x="3733175" y="2309128"/>
            <a:ext cx="2553325" cy="276999"/>
          </a:xfrm>
          <a:prstGeom prst="rect">
            <a:avLst/>
          </a:prstGeom>
          <a:noFill/>
        </p:spPr>
        <p:txBody>
          <a:bodyPr wrap="square" rtlCol="0">
            <a:spAutoFit/>
          </a:bodyPr>
          <a:lstStyle/>
          <a:p>
            <a:r>
              <a:rPr lang="en-IE" sz="1200" b="1" dirty="0" smtClean="0">
                <a:solidFill>
                  <a:schemeClr val="bg1"/>
                </a:solidFill>
              </a:rPr>
              <a:t>Successful candidates by professions</a:t>
            </a:r>
            <a:endParaRPr lang="en-IE" sz="1200" b="1"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088514043"/>
              </p:ext>
            </p:extLst>
          </p:nvPr>
        </p:nvGraphicFramePr>
        <p:xfrm>
          <a:off x="7093744" y="4668044"/>
          <a:ext cx="1219200" cy="762000"/>
        </p:xfrm>
        <a:graphic>
          <a:graphicData uri="http://schemas.openxmlformats.org/drawingml/2006/table">
            <a:tbl>
              <a:tblPr/>
              <a:tblGrid>
                <a:gridCol w="609600"/>
                <a:gridCol w="609600"/>
              </a:tblGrid>
              <a:tr h="190500">
                <a:tc>
                  <a:txBody>
                    <a:bodyPr/>
                    <a:lstStyle/>
                    <a:p>
                      <a:pPr algn="l" fontAlgn="b"/>
                      <a:r>
                        <a:rPr lang="en-IE" sz="1100" b="1" i="0" u="none" strike="noStrike" dirty="0">
                          <a:solidFill>
                            <a:srgbClr val="000000"/>
                          </a:solidFill>
                          <a:effectLst/>
                          <a:latin typeface="Calibri"/>
                        </a:rPr>
                        <a:t>Remit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IE" sz="1100" b="1" i="0" u="none" strike="noStrike">
                          <a:solidFill>
                            <a:srgbClr val="000000"/>
                          </a:solidFill>
                          <a:effectLst/>
                          <a:latin typeface="Calibri"/>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0500">
                <a:tc>
                  <a:txBody>
                    <a:bodyPr/>
                    <a:lstStyle/>
                    <a:p>
                      <a:pPr algn="l" fontAlgn="b"/>
                      <a:r>
                        <a:rPr lang="en-IE" sz="1100" b="0" i="0" u="none" strike="noStrike">
                          <a:solidFill>
                            <a:srgbClr val="000000"/>
                          </a:solidFill>
                          <a:effectLst/>
                          <a:latin typeface="Calibri"/>
                        </a:rPr>
                        <a:t>POR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0" i="0" u="none" strike="noStrike">
                          <a:solidFill>
                            <a:srgbClr val="000000"/>
                          </a:solidFill>
                          <a:effectLst/>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I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IE" sz="1100" b="0" i="0" u="none" strike="noStrike">
                          <a:solidFill>
                            <a:srgbClr val="000000"/>
                          </a:solidFill>
                          <a:effectLst/>
                          <a:latin typeface="Calibri"/>
                        </a:rPr>
                        <a:t>PHHSR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0" i="0" u="none" strike="noStrike" dirty="0">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39739169"/>
              </p:ext>
            </p:extLst>
          </p:nvPr>
        </p:nvGraphicFramePr>
        <p:xfrm>
          <a:off x="692944" y="2778363"/>
          <a:ext cx="2235200" cy="1447800"/>
        </p:xfrm>
        <a:graphic>
          <a:graphicData uri="http://schemas.openxmlformats.org/drawingml/2006/table">
            <a:tbl>
              <a:tblPr/>
              <a:tblGrid>
                <a:gridCol w="1016000"/>
                <a:gridCol w="609600"/>
                <a:gridCol w="609600"/>
              </a:tblGrid>
              <a:tr h="190500">
                <a:tc>
                  <a:txBody>
                    <a:bodyPr/>
                    <a:lstStyle/>
                    <a:p>
                      <a:pPr algn="l" fontAlgn="b"/>
                      <a:endParaRPr lang="en-IE" sz="11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IE" sz="1100" b="0" i="0" u="none" strike="noStrike">
                          <a:solidFill>
                            <a:srgbClr val="000000"/>
                          </a:solidFill>
                          <a:effectLst/>
                          <a:latin typeface="Calibri"/>
                        </a:rPr>
                        <a:t>Eligible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IE" sz="1100" b="0" i="0" u="none" strike="noStrike">
                          <a:solidFill>
                            <a:srgbClr val="000000"/>
                          </a:solidFill>
                          <a:effectLst/>
                          <a:latin typeface="Calibri"/>
                        </a:rPr>
                        <a:t>Awarded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B0F0"/>
                    </a:solidFill>
                  </a:tcPr>
                </a:tc>
              </a:tr>
              <a:tr h="190500">
                <a:tc>
                  <a:txBody>
                    <a:bodyPr/>
                    <a:lstStyle/>
                    <a:p>
                      <a:pPr algn="l" fontAlgn="b"/>
                      <a:r>
                        <a:rPr lang="en-IE"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a:rPr>
                        <a:t>Tot 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a:rPr>
                        <a:t>Tot 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5800">
                <a:tc>
                  <a:txBody>
                    <a:bodyPr/>
                    <a:lstStyle/>
                    <a:p>
                      <a:pPr algn="l" fontAlgn="b"/>
                      <a:r>
                        <a:rPr lang="en-IE" sz="1100" b="0" i="0" u="none" strike="noStrike">
                          <a:solidFill>
                            <a:srgbClr val="000000"/>
                          </a:solidFill>
                          <a:effectLst/>
                          <a:latin typeface="Calibri"/>
                        </a:rPr>
                        <a:t>HCP- HPC full time academic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0" i="0" u="none" strike="noStrike">
                          <a:solidFill>
                            <a:srgbClr val="000000"/>
                          </a:solidFill>
                          <a:effectLst/>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0" i="0" u="none" strike="noStrike">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IE" sz="1100" b="0" i="0" u="none" strike="noStrike">
                          <a:solidFill>
                            <a:srgbClr val="000000"/>
                          </a:solidFill>
                          <a:effectLst/>
                          <a:latin typeface="Calibri"/>
                        </a:rPr>
                        <a:t>Health 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0" i="0" u="none" strike="noStrike">
                          <a:solidFill>
                            <a:srgbClr val="000000"/>
                          </a:solidFill>
                          <a:effectLst/>
                          <a:latin typeface="Calibri"/>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0"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IE" sz="11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0" i="0" u="none" strike="noStrike" dirty="0">
                          <a:solidFill>
                            <a:srgbClr val="000000"/>
                          </a:solidFill>
                          <a:effectLst/>
                          <a:latin typeface="Calibri"/>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0" i="0" u="none" strike="noStrike" dirty="0">
                          <a:solidFill>
                            <a:srgbClr val="000000"/>
                          </a:solidFill>
                          <a:effectLst/>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6" name="Chart 15"/>
          <p:cNvGraphicFramePr/>
          <p:nvPr>
            <p:extLst>
              <p:ext uri="{D42A27DB-BD31-4B8C-83A1-F6EECF244321}">
                <p14:modId xmlns:p14="http://schemas.microsoft.com/office/powerpoint/2010/main" val="539023033"/>
              </p:ext>
            </p:extLst>
          </p:nvPr>
        </p:nvGraphicFramePr>
        <p:xfrm>
          <a:off x="6395085" y="2546291"/>
          <a:ext cx="2602230" cy="202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112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5" grpId="0"/>
      <p:bldGraphic spid="16"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4" y="161113"/>
            <a:ext cx="7920000" cy="648000"/>
          </a:xfrm>
        </p:spPr>
        <p:txBody>
          <a:bodyPr/>
          <a:lstStyle/>
          <a:p>
            <a:r>
              <a:rPr lang="en-GB" sz="3200" dirty="0" smtClean="0"/>
              <a:t>Panel feedback summary from 2017 call</a:t>
            </a:r>
            <a:endParaRPr lang="en-GB" sz="3200" dirty="0"/>
          </a:p>
        </p:txBody>
      </p:sp>
      <p:sp>
        <p:nvSpPr>
          <p:cNvPr id="3" name="Text Placeholder 2"/>
          <p:cNvSpPr>
            <a:spLocks noGrp="1"/>
          </p:cNvSpPr>
          <p:nvPr>
            <p:ph type="body" sz="quarter" idx="13"/>
          </p:nvPr>
        </p:nvSpPr>
        <p:spPr>
          <a:xfrm>
            <a:off x="213757" y="950026"/>
            <a:ext cx="8236276" cy="5177642"/>
          </a:xfrm>
        </p:spPr>
        <p:txBody>
          <a:bodyPr>
            <a:normAutofit/>
          </a:bodyPr>
          <a:lstStyle/>
          <a:p>
            <a:r>
              <a:rPr lang="en-IE" sz="2400" b="1" dirty="0" smtClean="0"/>
              <a:t>Successful candidates at interview stage</a:t>
            </a:r>
          </a:p>
          <a:p>
            <a:endParaRPr lang="en-IE" sz="2400" dirty="0" smtClean="0"/>
          </a:p>
          <a:p>
            <a:pPr marL="342900" indent="-342900">
              <a:buFont typeface="Arial" panose="020B0604020202020204" pitchFamily="34" charset="0"/>
              <a:buChar char="•"/>
            </a:pPr>
            <a:r>
              <a:rPr lang="en-IE" sz="2400" dirty="0"/>
              <a:t>w</a:t>
            </a:r>
            <a:r>
              <a:rPr lang="en-IE" sz="2400" dirty="0" smtClean="0"/>
              <a:t>ere high </a:t>
            </a:r>
            <a:r>
              <a:rPr lang="en-IE" sz="2400" dirty="0"/>
              <a:t>calibre </a:t>
            </a:r>
            <a:r>
              <a:rPr lang="en-IE" sz="2400" dirty="0" smtClean="0"/>
              <a:t>individuals </a:t>
            </a:r>
          </a:p>
          <a:p>
            <a:pPr marL="342900" indent="-342900">
              <a:buFont typeface="Arial" panose="020B0604020202020204" pitchFamily="34" charset="0"/>
              <a:buChar char="•"/>
            </a:pPr>
            <a:endParaRPr lang="en-IE" sz="2400" dirty="0"/>
          </a:p>
          <a:p>
            <a:pPr marL="342900" indent="-342900">
              <a:buFont typeface="Arial" panose="020B0604020202020204" pitchFamily="34" charset="0"/>
              <a:buChar char="•"/>
            </a:pPr>
            <a:r>
              <a:rPr lang="en-IE" sz="2400" dirty="0"/>
              <a:t>h</a:t>
            </a:r>
            <a:r>
              <a:rPr lang="en-IE" sz="2400" dirty="0" smtClean="0"/>
              <a:t>ad clear vision of their career trajectory and their research programme </a:t>
            </a:r>
          </a:p>
          <a:p>
            <a:endParaRPr lang="en-IE" sz="2400" dirty="0" smtClean="0"/>
          </a:p>
          <a:p>
            <a:pPr marL="342900" indent="-342900">
              <a:buFont typeface="Arial" panose="020B0604020202020204" pitchFamily="34" charset="0"/>
              <a:buChar char="•"/>
            </a:pPr>
            <a:r>
              <a:rPr lang="en-IE" sz="2400" dirty="0" smtClean="0"/>
              <a:t>have </a:t>
            </a:r>
            <a:r>
              <a:rPr lang="en-IE" sz="2400" dirty="0"/>
              <a:t>shown good research </a:t>
            </a:r>
            <a:r>
              <a:rPr lang="en-IE" sz="2400" dirty="0" smtClean="0"/>
              <a:t>productivity</a:t>
            </a:r>
            <a:endParaRPr lang="en-IE" sz="2400" dirty="0"/>
          </a:p>
          <a:p>
            <a:pPr marL="342900" indent="-342900">
              <a:buFont typeface="Arial" panose="020B0604020202020204" pitchFamily="34" charset="0"/>
              <a:buChar char="•"/>
            </a:pPr>
            <a:endParaRPr lang="en-IE" sz="2400" dirty="0" smtClean="0"/>
          </a:p>
          <a:p>
            <a:pPr marL="342900" indent="-342900">
              <a:buFont typeface="Arial" panose="020B0604020202020204" pitchFamily="34" charset="0"/>
              <a:buChar char="•"/>
            </a:pPr>
            <a:r>
              <a:rPr lang="en-IE" sz="2400" dirty="0" smtClean="0"/>
              <a:t>have shown deep </a:t>
            </a:r>
            <a:r>
              <a:rPr lang="en-IE" sz="2400" dirty="0"/>
              <a:t>knowledge and understanding of the research field enabling them to embark in their research programmes as independent </a:t>
            </a:r>
            <a:r>
              <a:rPr lang="en-IE" sz="2400" dirty="0" smtClean="0"/>
              <a:t>investigators</a:t>
            </a:r>
            <a:endParaRPr lang="en-IE" sz="2400" dirty="0"/>
          </a:p>
          <a:p>
            <a:pPr marL="342900" indent="-342900">
              <a:buFont typeface="Arial" panose="020B0604020202020204" pitchFamily="34" charset="0"/>
              <a:buChar char="•"/>
            </a:pPr>
            <a:endParaRPr lang="en-IE" sz="2400" dirty="0" smtClean="0"/>
          </a:p>
          <a:p>
            <a:pPr marL="342900" indent="-342900">
              <a:buFont typeface="Arial" panose="020B0604020202020204" pitchFamily="34" charset="0"/>
              <a:buChar char="•"/>
            </a:pPr>
            <a:r>
              <a:rPr lang="en-IE" sz="2400" dirty="0" smtClean="0"/>
              <a:t>the research project had sound </a:t>
            </a:r>
            <a:r>
              <a:rPr lang="en-IE" sz="2400" dirty="0"/>
              <a:t>methodological approaches with only minor and addressable issues and </a:t>
            </a:r>
            <a:endParaRPr lang="en-IE" sz="2400" dirty="0" smtClean="0"/>
          </a:p>
          <a:p>
            <a:endParaRPr lang="en-IE" sz="2400" dirty="0" smtClean="0"/>
          </a:p>
          <a:p>
            <a:pPr marL="342900" indent="-342900">
              <a:buFont typeface="Arial" panose="020B0604020202020204" pitchFamily="34" charset="0"/>
              <a:buChar char="•"/>
            </a:pPr>
            <a:r>
              <a:rPr lang="en-IE" sz="2400" dirty="0" smtClean="0"/>
              <a:t>they had very good </a:t>
            </a:r>
            <a:r>
              <a:rPr lang="en-IE" sz="2400" dirty="0"/>
              <a:t>and complementary support team.</a:t>
            </a:r>
          </a:p>
          <a:p>
            <a:pPr lvl="0"/>
            <a:endParaRPr lang="en-GB" sz="2400" dirty="0"/>
          </a:p>
          <a:p>
            <a:pPr lvl="0"/>
            <a:endParaRPr lang="en-GB" sz="2400" dirty="0" smtClean="0"/>
          </a:p>
        </p:txBody>
      </p:sp>
    </p:spTree>
    <p:extLst>
      <p:ext uri="{BB962C8B-B14F-4D97-AF65-F5344CB8AC3E}">
        <p14:creationId xmlns:p14="http://schemas.microsoft.com/office/powerpoint/2010/main" val="628108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94" y="0"/>
            <a:ext cx="7920000" cy="648000"/>
          </a:xfrm>
        </p:spPr>
        <p:txBody>
          <a:bodyPr/>
          <a:lstStyle/>
          <a:p>
            <a:r>
              <a:rPr lang="en-GB" sz="3200" dirty="0" smtClean="0"/>
              <a:t>Panel feedback summary from 2017 cohort</a:t>
            </a:r>
            <a:endParaRPr lang="en-GB" sz="3200" dirty="0"/>
          </a:p>
        </p:txBody>
      </p:sp>
      <p:sp>
        <p:nvSpPr>
          <p:cNvPr id="3" name="Text Placeholder 2"/>
          <p:cNvSpPr>
            <a:spLocks noGrp="1"/>
          </p:cNvSpPr>
          <p:nvPr>
            <p:ph type="body" sz="quarter" idx="13"/>
          </p:nvPr>
        </p:nvSpPr>
        <p:spPr>
          <a:xfrm>
            <a:off x="112156" y="619826"/>
            <a:ext cx="8650843" cy="5577774"/>
          </a:xfrm>
        </p:spPr>
        <p:txBody>
          <a:bodyPr>
            <a:normAutofit/>
          </a:bodyPr>
          <a:lstStyle/>
          <a:p>
            <a:pPr lvl="0"/>
            <a:r>
              <a:rPr lang="en-IE" sz="2400" b="1" dirty="0" smtClean="0"/>
              <a:t>Some pitfalls</a:t>
            </a:r>
          </a:p>
          <a:p>
            <a:pPr lvl="0"/>
            <a:endParaRPr lang="en-IE" dirty="0" smtClean="0"/>
          </a:p>
          <a:p>
            <a:pPr marL="342900" lvl="0" indent="-342900">
              <a:buFont typeface="Arial" pitchFamily="34" charset="0"/>
              <a:buChar char="•"/>
            </a:pPr>
            <a:r>
              <a:rPr lang="en-IE" dirty="0" smtClean="0"/>
              <a:t>Lack </a:t>
            </a:r>
            <a:r>
              <a:rPr lang="en-IE" dirty="0"/>
              <a:t>of strong research vision and/or career trajectory beyond the wish of becoming academic researchers. Inability to articulate a convincing research </a:t>
            </a:r>
            <a:r>
              <a:rPr lang="en-IE" dirty="0" smtClean="0"/>
              <a:t>vision;</a:t>
            </a:r>
          </a:p>
          <a:p>
            <a:pPr marL="342900" lvl="0" indent="-342900">
              <a:buFont typeface="Arial" pitchFamily="34" charset="0"/>
              <a:buChar char="•"/>
            </a:pPr>
            <a:r>
              <a:rPr lang="en-IE" dirty="0" smtClean="0"/>
              <a:t>The candidate did not </a:t>
            </a:r>
            <a:r>
              <a:rPr lang="en-IE" dirty="0"/>
              <a:t>make a convincing case for why s/he should be given this prestigious award and gave the impression to apply for funding for the research </a:t>
            </a:r>
            <a:r>
              <a:rPr lang="en-IE" dirty="0" smtClean="0"/>
              <a:t>project;</a:t>
            </a:r>
            <a:endParaRPr lang="en-IE" dirty="0"/>
          </a:p>
          <a:p>
            <a:pPr marL="342900" indent="-342900">
              <a:buFont typeface="Arial" pitchFamily="34" charset="0"/>
              <a:buChar char="•"/>
            </a:pPr>
            <a:r>
              <a:rPr lang="en-IE" dirty="0" smtClean="0"/>
              <a:t>Leadership </a:t>
            </a:r>
            <a:r>
              <a:rPr lang="en-IE" dirty="0"/>
              <a:t>potential not sufficiently </a:t>
            </a:r>
            <a:r>
              <a:rPr lang="en-IE" dirty="0" smtClean="0"/>
              <a:t>visible;</a:t>
            </a:r>
            <a:endParaRPr lang="en-IE" dirty="0"/>
          </a:p>
          <a:p>
            <a:pPr marL="342900" lvl="0" indent="-342900">
              <a:buFont typeface="Arial" panose="020B0604020202020204" pitchFamily="34" charset="0"/>
              <a:buChar char="•"/>
            </a:pPr>
            <a:r>
              <a:rPr lang="en-IE" dirty="0" smtClean="0"/>
              <a:t>Lack </a:t>
            </a:r>
            <a:r>
              <a:rPr lang="en-IE" dirty="0"/>
              <a:t>of depth and broadness of their research methodology which is necessary for becoming an independent </a:t>
            </a:r>
            <a:r>
              <a:rPr lang="en-IE" dirty="0" smtClean="0"/>
              <a:t>investigator;</a:t>
            </a:r>
            <a:endParaRPr lang="en-IE" dirty="0"/>
          </a:p>
          <a:p>
            <a:pPr marL="342900" lvl="0" indent="-342900">
              <a:buFont typeface="Arial" panose="020B0604020202020204" pitchFamily="34" charset="0"/>
              <a:buChar char="•"/>
            </a:pPr>
            <a:r>
              <a:rPr lang="en-IE" dirty="0" smtClean="0"/>
              <a:t>Too </a:t>
            </a:r>
            <a:r>
              <a:rPr lang="en-IE" dirty="0"/>
              <a:t>many methodological flaws </a:t>
            </a:r>
            <a:r>
              <a:rPr lang="en-IE" dirty="0" smtClean="0"/>
              <a:t>in the research project and/or </a:t>
            </a:r>
            <a:r>
              <a:rPr lang="en-IE" dirty="0"/>
              <a:t>was defined as not the most suitable project for the candidate at the time of transitioning towards </a:t>
            </a:r>
            <a:r>
              <a:rPr lang="en-IE" dirty="0" smtClean="0"/>
              <a:t>independence;</a:t>
            </a:r>
            <a:endParaRPr lang="en-IE" dirty="0"/>
          </a:p>
          <a:p>
            <a:pPr marL="342900" lvl="0" indent="-342900">
              <a:buFont typeface="Arial" panose="020B0604020202020204" pitchFamily="34" charset="0"/>
              <a:buChar char="•"/>
            </a:pPr>
            <a:r>
              <a:rPr lang="en-IE" dirty="0" smtClean="0"/>
              <a:t>Poorly </a:t>
            </a:r>
            <a:r>
              <a:rPr lang="en-IE" dirty="0"/>
              <a:t>designed </a:t>
            </a:r>
            <a:r>
              <a:rPr lang="en-IE" dirty="0" smtClean="0"/>
              <a:t>project;</a:t>
            </a:r>
            <a:endParaRPr lang="en-IE" dirty="0"/>
          </a:p>
          <a:p>
            <a:pPr marL="342900" lvl="0" indent="-342900">
              <a:buFont typeface="Arial" panose="020B0604020202020204" pitchFamily="34" charset="0"/>
              <a:buChar char="•"/>
            </a:pPr>
            <a:r>
              <a:rPr lang="en-IE" dirty="0"/>
              <a:t>Lack of methodological breadth and insufficient mentoring, guidance and collaborative support to address this. </a:t>
            </a:r>
          </a:p>
          <a:p>
            <a:pPr lvl="0"/>
            <a:endParaRPr lang="en-IE" dirty="0"/>
          </a:p>
        </p:txBody>
      </p:sp>
    </p:spTree>
    <p:extLst>
      <p:ext uri="{BB962C8B-B14F-4D97-AF65-F5344CB8AC3E}">
        <p14:creationId xmlns:p14="http://schemas.microsoft.com/office/powerpoint/2010/main" val="7792093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68040" y="1485285"/>
            <a:ext cx="6480000" cy="576000"/>
          </a:xfrm>
        </p:spPr>
        <p:txBody>
          <a:bodyPr/>
          <a:lstStyle/>
          <a:p>
            <a:r>
              <a:rPr lang="en-GB" sz="2400" u="sng" dirty="0" smtClean="0"/>
              <a:t>Thank you for listening </a:t>
            </a:r>
            <a:endParaRPr lang="en-GB" sz="2400" u="sng" dirty="0" smtClean="0"/>
          </a:p>
          <a:p>
            <a:endParaRPr lang="en-GB" sz="2400" u="sng" dirty="0" smtClean="0"/>
          </a:p>
          <a:p>
            <a:pPr algn="ctr"/>
            <a:r>
              <a:rPr lang="en-GB" sz="2400" u="sng" dirty="0" smtClean="0"/>
              <a:t>EIA 2019 team</a:t>
            </a:r>
            <a:endParaRPr lang="en-GB" sz="2400" u="sng" dirty="0"/>
          </a:p>
          <a:p>
            <a:r>
              <a:rPr lang="en-GB" sz="2400" u="sng" dirty="0" smtClean="0"/>
              <a:t>PM – Dr Annalisa  Montesanti a</a:t>
            </a:r>
            <a:r>
              <a:rPr lang="en-GB" sz="2400" u="sng" dirty="0" smtClean="0">
                <a:hlinkClick r:id="rId3"/>
              </a:rPr>
              <a:t>montesanti@hrb.ie</a:t>
            </a:r>
            <a:endParaRPr lang="en-GB" sz="2400" u="sng" dirty="0" smtClean="0"/>
          </a:p>
          <a:p>
            <a:endParaRPr lang="en-GB" sz="2400" u="sng" dirty="0"/>
          </a:p>
          <a:p>
            <a:r>
              <a:rPr lang="en-GB" sz="2400" u="sng" dirty="0" smtClean="0"/>
              <a:t>PO – Dr Louise Bryce </a:t>
            </a:r>
            <a:r>
              <a:rPr lang="en-GB" sz="2400" u="sng" dirty="0" smtClean="0">
                <a:hlinkClick r:id="rId4"/>
              </a:rPr>
              <a:t>lbryce@hrb.ie</a:t>
            </a:r>
            <a:r>
              <a:rPr lang="en-GB" sz="2400" u="sng" dirty="0" smtClean="0"/>
              <a:t> </a:t>
            </a:r>
          </a:p>
          <a:p>
            <a:endParaRPr lang="en-GB" sz="2400" u="sng" dirty="0"/>
          </a:p>
          <a:p>
            <a:r>
              <a:rPr lang="en-GB" sz="2400" u="sng" dirty="0" smtClean="0"/>
              <a:t>Intern – Dr Helen Kennelly </a:t>
            </a:r>
            <a:r>
              <a:rPr lang="en-GB" sz="2400" u="sng" dirty="0" smtClean="0">
                <a:hlinkClick r:id="rId5"/>
              </a:rPr>
              <a:t>hkennelly@hrb.ie</a:t>
            </a:r>
            <a:r>
              <a:rPr lang="en-GB" sz="2400" u="sng" dirty="0" smtClean="0"/>
              <a:t> </a:t>
            </a:r>
            <a:endParaRPr lang="en-GB" sz="2400" u="sng" dirty="0"/>
          </a:p>
          <a:p>
            <a:endParaRPr lang="en-GB" sz="2400" dirty="0"/>
          </a:p>
        </p:txBody>
      </p:sp>
    </p:spTree>
    <p:extLst>
      <p:ext uri="{BB962C8B-B14F-4D97-AF65-F5344CB8AC3E}">
        <p14:creationId xmlns:p14="http://schemas.microsoft.com/office/powerpoint/2010/main" val="267188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88200" y="618900"/>
            <a:ext cx="8512900" cy="3902300"/>
          </a:xfrm>
        </p:spPr>
        <p:txBody>
          <a:bodyPr>
            <a:normAutofit/>
          </a:bodyPr>
          <a:lstStyle/>
          <a:p>
            <a:r>
              <a:rPr lang="en-IE" sz="2800" b="1" u="sng" dirty="0" smtClean="0">
                <a:solidFill>
                  <a:schemeClr val="bg1"/>
                </a:solidFill>
              </a:rPr>
              <a:t>Two calls </a:t>
            </a:r>
            <a:r>
              <a:rPr lang="en-IE" sz="2800" b="1" dirty="0" smtClean="0">
                <a:solidFill>
                  <a:schemeClr val="bg1"/>
                </a:solidFill>
              </a:rPr>
              <a:t>planned during 2016-2020 strategy</a:t>
            </a:r>
          </a:p>
          <a:p>
            <a:endParaRPr lang="en-IE" b="1" dirty="0" smtClean="0"/>
          </a:p>
          <a:p>
            <a:endParaRPr lang="en-IE" b="1" dirty="0"/>
          </a:p>
          <a:p>
            <a:pPr marL="457200" indent="-457200">
              <a:buFont typeface="+mj-lt"/>
              <a:buAutoNum type="arabicPeriod"/>
            </a:pPr>
            <a:r>
              <a:rPr lang="en-IE" sz="2400" b="1" dirty="0" smtClean="0"/>
              <a:t>2017 call with 11 awards made with €8.3m investment</a:t>
            </a:r>
          </a:p>
          <a:p>
            <a:pPr marL="457200" indent="-457200">
              <a:buFont typeface="+mj-lt"/>
              <a:buAutoNum type="arabicPeriod"/>
            </a:pPr>
            <a:endParaRPr lang="en-IE" sz="2400" b="1" dirty="0"/>
          </a:p>
          <a:p>
            <a:pPr marL="457200" indent="-457200">
              <a:buFont typeface="+mj-lt"/>
              <a:buAutoNum type="arabicPeriod"/>
            </a:pPr>
            <a:endParaRPr lang="en-IE" sz="2400" b="1" dirty="0" smtClean="0"/>
          </a:p>
          <a:p>
            <a:pPr marL="457200" indent="-457200">
              <a:buFont typeface="+mj-lt"/>
              <a:buAutoNum type="arabicPeriod"/>
            </a:pPr>
            <a:endParaRPr lang="en-IE" sz="2400" b="1" dirty="0" smtClean="0"/>
          </a:p>
          <a:p>
            <a:pPr marL="457200" indent="-457200">
              <a:buFont typeface="+mj-lt"/>
              <a:buAutoNum type="arabicPeriod"/>
            </a:pPr>
            <a:r>
              <a:rPr lang="en-IE" sz="2400" b="1" dirty="0" smtClean="0"/>
              <a:t>2019 call with 7-8 awards expected with €5.3m investment</a:t>
            </a:r>
          </a:p>
          <a:p>
            <a:endParaRPr lang="en-IE" sz="2400" b="1" dirty="0"/>
          </a:p>
        </p:txBody>
      </p:sp>
    </p:spTree>
    <p:extLst>
      <p:ext uri="{BB962C8B-B14F-4D97-AF65-F5344CB8AC3E}">
        <p14:creationId xmlns:p14="http://schemas.microsoft.com/office/powerpoint/2010/main" val="1885926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21" y="303616"/>
            <a:ext cx="7920000" cy="648000"/>
          </a:xfrm>
        </p:spPr>
        <p:txBody>
          <a:bodyPr/>
          <a:lstStyle/>
          <a:p>
            <a:r>
              <a:rPr lang="en-IE" sz="4000" dirty="0" smtClean="0"/>
              <a:t>Contents </a:t>
            </a:r>
            <a:endParaRPr lang="en-IE" sz="4000" dirty="0"/>
          </a:p>
        </p:txBody>
      </p:sp>
      <p:sp>
        <p:nvSpPr>
          <p:cNvPr id="3" name="Content Placeholder 2"/>
          <p:cNvSpPr>
            <a:spLocks noGrp="1"/>
          </p:cNvSpPr>
          <p:nvPr>
            <p:ph idx="1"/>
          </p:nvPr>
        </p:nvSpPr>
        <p:spPr>
          <a:xfrm>
            <a:off x="755626" y="1408114"/>
            <a:ext cx="7920000" cy="3933256"/>
          </a:xfrm>
        </p:spPr>
        <p:txBody>
          <a:bodyPr>
            <a:noAutofit/>
          </a:bodyPr>
          <a:lstStyle/>
          <a:p>
            <a:pPr marL="440100" indent="-457200">
              <a:buFont typeface="+mj-lt"/>
              <a:buAutoNum type="arabicPeriod"/>
            </a:pPr>
            <a:r>
              <a:rPr lang="en-IE" sz="2800" dirty="0" smtClean="0"/>
              <a:t>Objectives and career stage</a:t>
            </a:r>
          </a:p>
          <a:p>
            <a:pPr marL="440100" indent="-457200">
              <a:buFont typeface="+mj-lt"/>
              <a:buAutoNum type="arabicPeriod"/>
            </a:pPr>
            <a:r>
              <a:rPr lang="en-IE" sz="2800" dirty="0" smtClean="0"/>
              <a:t>Research Team </a:t>
            </a:r>
          </a:p>
          <a:p>
            <a:pPr marL="440100" indent="-457200">
              <a:buFont typeface="+mj-lt"/>
              <a:buAutoNum type="arabicPeriod"/>
            </a:pPr>
            <a:r>
              <a:rPr lang="en-IE" sz="2800" dirty="0" smtClean="0"/>
              <a:t>Funding</a:t>
            </a:r>
          </a:p>
          <a:p>
            <a:pPr marL="440100" indent="-457200">
              <a:buFont typeface="+mj-lt"/>
              <a:buAutoNum type="arabicPeriod"/>
            </a:pPr>
            <a:r>
              <a:rPr lang="en-IE" sz="2800" dirty="0"/>
              <a:t>Highlights of the main changes</a:t>
            </a:r>
          </a:p>
          <a:p>
            <a:pPr marL="440100" indent="-457200">
              <a:buFont typeface="+mj-lt"/>
              <a:buAutoNum type="arabicPeriod"/>
            </a:pPr>
            <a:r>
              <a:rPr lang="en-IE" sz="2800" dirty="0" smtClean="0"/>
              <a:t>Application and assessment criteria</a:t>
            </a:r>
          </a:p>
          <a:p>
            <a:pPr marL="440100" indent="-457200">
              <a:buFont typeface="+mj-lt"/>
              <a:buAutoNum type="arabicPeriod"/>
            </a:pPr>
            <a:r>
              <a:rPr lang="en-IE" sz="2800" dirty="0" smtClean="0"/>
              <a:t>Timeline</a:t>
            </a:r>
          </a:p>
          <a:p>
            <a:pPr marL="440100" indent="-457200">
              <a:buFont typeface="+mj-lt"/>
              <a:buAutoNum type="arabicPeriod"/>
            </a:pPr>
            <a:r>
              <a:rPr lang="en-IE" sz="2800" dirty="0" smtClean="0"/>
              <a:t>Feedback from round 2017 </a:t>
            </a:r>
          </a:p>
          <a:p>
            <a:pPr marL="0" indent="0">
              <a:buNone/>
            </a:pPr>
            <a:endParaRPr lang="en-IE" sz="2800" dirty="0" smtClean="0"/>
          </a:p>
          <a:p>
            <a:pPr marL="440100" indent="-457200">
              <a:buFont typeface="+mj-lt"/>
              <a:buAutoNum type="arabicPeriod"/>
            </a:pPr>
            <a:endParaRPr lang="en-IE"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dirty="0" smtClean="0"/>
              <a:t>1. EIA 2019 Objectives</a:t>
            </a:r>
            <a:endParaRPr lang="en-IE" sz="3200" dirty="0"/>
          </a:p>
        </p:txBody>
      </p:sp>
      <p:sp>
        <p:nvSpPr>
          <p:cNvPr id="4" name="Text Placeholder 3"/>
          <p:cNvSpPr>
            <a:spLocks noGrp="1"/>
          </p:cNvSpPr>
          <p:nvPr>
            <p:ph type="body" sz="quarter" idx="13"/>
          </p:nvPr>
        </p:nvSpPr>
        <p:spPr>
          <a:xfrm>
            <a:off x="470617" y="1514993"/>
            <a:ext cx="7920037" cy="4005264"/>
          </a:xfrm>
        </p:spPr>
        <p:txBody>
          <a:bodyPr>
            <a:normAutofit/>
          </a:bodyPr>
          <a:lstStyle/>
          <a:p>
            <a:r>
              <a:rPr lang="en-GB" dirty="0"/>
              <a:t> </a:t>
            </a:r>
            <a:endParaRPr lang="en-IE" dirty="0"/>
          </a:p>
          <a:p>
            <a:r>
              <a:rPr lang="en-GB" dirty="0"/>
              <a:t>The main </a:t>
            </a:r>
            <a:r>
              <a:rPr lang="en-GB" b="1" dirty="0"/>
              <a:t>objectives </a:t>
            </a:r>
            <a:r>
              <a:rPr lang="en-GB" dirty="0"/>
              <a:t>of this scheme are to:</a:t>
            </a:r>
            <a:endParaRPr lang="en-IE" dirty="0"/>
          </a:p>
          <a:p>
            <a:pPr lvl="0"/>
            <a:endParaRPr lang="en-GB" dirty="0" smtClean="0"/>
          </a:p>
          <a:p>
            <a:pPr lvl="0"/>
            <a:r>
              <a:rPr lang="en-GB" dirty="0" smtClean="0"/>
              <a:t>Support </a:t>
            </a:r>
            <a:r>
              <a:rPr lang="en-GB" dirty="0"/>
              <a:t>talented individuals at a </a:t>
            </a:r>
            <a:r>
              <a:rPr lang="en-GB" u="sng" dirty="0"/>
              <a:t>critical career transition stage </a:t>
            </a:r>
            <a:r>
              <a:rPr lang="en-GB" dirty="0"/>
              <a:t>to establish themselves as independent health investigators in an academic or other research-based institution.</a:t>
            </a:r>
            <a:endParaRPr lang="en-IE" dirty="0"/>
          </a:p>
          <a:p>
            <a:pPr lvl="0"/>
            <a:endParaRPr lang="en-GB" dirty="0" smtClean="0"/>
          </a:p>
          <a:p>
            <a:pPr lvl="0"/>
            <a:r>
              <a:rPr lang="en-GB" dirty="0" smtClean="0"/>
              <a:t>Develop </a:t>
            </a:r>
            <a:r>
              <a:rPr lang="en-GB" dirty="0"/>
              <a:t>collaborative experts who can drive actionable knowledge by </a:t>
            </a:r>
            <a:endParaRPr lang="en-IE" dirty="0"/>
          </a:p>
          <a:p>
            <a:pPr marL="800100" lvl="1" indent="-342900">
              <a:buFont typeface="Arial" panose="020B0604020202020204" pitchFamily="34" charset="0"/>
              <a:buChar char="•"/>
            </a:pPr>
            <a:r>
              <a:rPr lang="en-GB" sz="2000" u="sng" dirty="0"/>
              <a:t>translating </a:t>
            </a:r>
            <a:r>
              <a:rPr lang="en-GB" sz="2000" dirty="0"/>
              <a:t>knowledge generated through research into the health care system, policies or practice, or </a:t>
            </a:r>
            <a:endParaRPr lang="en-IE" sz="2000" dirty="0"/>
          </a:p>
          <a:p>
            <a:pPr marL="800100" lvl="1" indent="-342900">
              <a:buFont typeface="Arial" panose="020B0604020202020204" pitchFamily="34" charset="0"/>
              <a:buChar char="•"/>
            </a:pPr>
            <a:r>
              <a:rPr lang="en-GB" sz="2000" dirty="0"/>
              <a:t>generating research findings </a:t>
            </a:r>
            <a:r>
              <a:rPr lang="en-GB" sz="2000" u="sng" dirty="0"/>
              <a:t>informed</a:t>
            </a:r>
            <a:r>
              <a:rPr lang="en-GB" sz="2000" dirty="0"/>
              <a:t> by policy and practice. </a:t>
            </a:r>
            <a:endParaRPr lang="en-IE" sz="2000" dirty="0"/>
          </a:p>
        </p:txBody>
      </p:sp>
    </p:spTree>
    <p:extLst>
      <p:ext uri="{BB962C8B-B14F-4D97-AF65-F5344CB8AC3E}">
        <p14:creationId xmlns:p14="http://schemas.microsoft.com/office/powerpoint/2010/main" val="761797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741" y="653142"/>
            <a:ext cx="5429258" cy="463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rot="2853268">
            <a:off x="4688509" y="3545823"/>
            <a:ext cx="712954" cy="146637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6868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58" y="0"/>
            <a:ext cx="6567557" cy="2885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4193" y="3220357"/>
            <a:ext cx="6549995" cy="297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rot="19871250">
            <a:off x="2423886" y="2844800"/>
            <a:ext cx="682534" cy="11321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245192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75" y="564873"/>
            <a:ext cx="7920000" cy="648000"/>
          </a:xfrm>
        </p:spPr>
        <p:txBody>
          <a:bodyPr/>
          <a:lstStyle/>
          <a:p>
            <a:r>
              <a:rPr lang="en-IE" sz="3200" dirty="0" smtClean="0"/>
              <a:t>2. The Research Team</a:t>
            </a:r>
            <a:endParaRPr lang="en-IE" sz="3200" u="sng" dirty="0"/>
          </a:p>
        </p:txBody>
      </p:sp>
      <p:sp>
        <p:nvSpPr>
          <p:cNvPr id="4" name="Content Placeholder 3"/>
          <p:cNvSpPr>
            <a:spLocks noGrp="1"/>
          </p:cNvSpPr>
          <p:nvPr>
            <p:ph type="body" sz="quarter" idx="13"/>
          </p:nvPr>
        </p:nvSpPr>
        <p:spPr>
          <a:xfrm>
            <a:off x="700950" y="1559647"/>
            <a:ext cx="8122416" cy="3617995"/>
          </a:xfrm>
        </p:spPr>
        <p:txBody>
          <a:bodyPr>
            <a:noAutofit/>
          </a:bodyPr>
          <a:lstStyle/>
          <a:p>
            <a:r>
              <a:rPr lang="en-IE" dirty="0" smtClean="0"/>
              <a:t>The proposal must have a </a:t>
            </a:r>
            <a:r>
              <a:rPr lang="en-IE" b="1" dirty="0" smtClean="0">
                <a:solidFill>
                  <a:schemeClr val="bg2"/>
                </a:solidFill>
              </a:rPr>
              <a:t>team-based and collaborative approach</a:t>
            </a:r>
            <a:r>
              <a:rPr lang="en-IE" b="1" dirty="0" smtClean="0"/>
              <a:t>:</a:t>
            </a:r>
          </a:p>
          <a:p>
            <a:endParaRPr lang="en-IE" b="1" dirty="0" smtClean="0"/>
          </a:p>
          <a:p>
            <a:pPr marL="457200" indent="-457200">
              <a:buFont typeface="Arial" panose="020B0604020202020204" pitchFamily="34" charset="0"/>
              <a:buChar char="•"/>
            </a:pPr>
            <a:r>
              <a:rPr lang="en-IE" dirty="0" smtClean="0"/>
              <a:t>The team must contain </a:t>
            </a:r>
            <a:r>
              <a:rPr lang="en-IE" dirty="0"/>
              <a:t>the necessary </a:t>
            </a:r>
            <a:r>
              <a:rPr lang="en-IE" b="1" dirty="0">
                <a:solidFill>
                  <a:schemeClr val="bg2"/>
                </a:solidFill>
              </a:rPr>
              <a:t>breadth and depth</a:t>
            </a:r>
            <a:r>
              <a:rPr lang="en-IE" dirty="0">
                <a:solidFill>
                  <a:schemeClr val="bg2"/>
                </a:solidFill>
              </a:rPr>
              <a:t> </a:t>
            </a:r>
            <a:r>
              <a:rPr lang="en-IE" dirty="0"/>
              <a:t>of </a:t>
            </a:r>
            <a:r>
              <a:rPr lang="en-IE" dirty="0" smtClean="0"/>
              <a:t>expertise, skillset and methodologies</a:t>
            </a:r>
          </a:p>
          <a:p>
            <a:pPr marL="457200" indent="-457200">
              <a:buFont typeface="Arial" panose="020B0604020202020204" pitchFamily="34" charset="0"/>
              <a:buChar char="•"/>
            </a:pPr>
            <a:endParaRPr lang="en-IE" dirty="0" smtClean="0"/>
          </a:p>
          <a:p>
            <a:pPr marL="457200" indent="-457200">
              <a:buFont typeface="Arial" panose="020B0604020202020204" pitchFamily="34" charset="0"/>
              <a:buChar char="•"/>
            </a:pPr>
            <a:r>
              <a:rPr lang="en-IE" dirty="0" smtClean="0"/>
              <a:t>Must have </a:t>
            </a:r>
            <a:r>
              <a:rPr lang="en-IE" dirty="0"/>
              <a:t>appropriate </a:t>
            </a:r>
            <a:r>
              <a:rPr lang="en-IE" b="1" dirty="0">
                <a:solidFill>
                  <a:schemeClr val="bg2"/>
                </a:solidFill>
              </a:rPr>
              <a:t>cross-disciplinary and/or cross-border and/or inter-sectoral</a:t>
            </a:r>
            <a:r>
              <a:rPr lang="en-IE" dirty="0">
                <a:solidFill>
                  <a:schemeClr val="bg2"/>
                </a:solidFill>
              </a:rPr>
              <a:t> </a:t>
            </a:r>
            <a:r>
              <a:rPr lang="en-IE" dirty="0" smtClean="0"/>
              <a:t>approaches as relevant to address the research question</a:t>
            </a:r>
          </a:p>
          <a:p>
            <a:endParaRPr lang="en-IE" dirty="0" smtClean="0"/>
          </a:p>
          <a:p>
            <a:pPr marL="457200" indent="-457200">
              <a:buFont typeface="Arial" panose="020B0604020202020204" pitchFamily="34" charset="0"/>
              <a:buChar char="•"/>
            </a:pPr>
            <a:r>
              <a:rPr lang="en-IE" dirty="0" smtClean="0"/>
              <a:t>The Lead Applicant must have a </a:t>
            </a:r>
            <a:r>
              <a:rPr lang="en-IE" b="1" dirty="0" smtClean="0">
                <a:solidFill>
                  <a:schemeClr val="bg2"/>
                </a:solidFill>
              </a:rPr>
              <a:t>Mentor</a:t>
            </a:r>
            <a:r>
              <a:rPr lang="en-IE" b="1" dirty="0" smtClean="0"/>
              <a:t> </a:t>
            </a:r>
          </a:p>
          <a:p>
            <a:pPr marL="457200" indent="-457200">
              <a:buFont typeface="Arial" panose="020B0604020202020204" pitchFamily="34" charset="0"/>
              <a:buChar char="•"/>
            </a:pPr>
            <a:endParaRPr lang="en-IE" b="1" dirty="0"/>
          </a:p>
          <a:p>
            <a:pPr marL="457200" indent="-457200">
              <a:buFont typeface="Arial" panose="020B0604020202020204" pitchFamily="34" charset="0"/>
              <a:buChar char="•"/>
            </a:pPr>
            <a:r>
              <a:rPr lang="en-IE" dirty="0" smtClean="0">
                <a:solidFill>
                  <a:schemeClr val="bg1">
                    <a:lumMod val="75000"/>
                    <a:lumOff val="25000"/>
                  </a:schemeClr>
                </a:solidFill>
              </a:rPr>
              <a:t>Up to 5 Co-Applicants and 10 Collaborators </a:t>
            </a:r>
          </a:p>
        </p:txBody>
      </p:sp>
    </p:spTree>
    <p:extLst>
      <p:ext uri="{BB962C8B-B14F-4D97-AF65-F5344CB8AC3E}">
        <p14:creationId xmlns:p14="http://schemas.microsoft.com/office/powerpoint/2010/main" val="789253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9371" y="256114"/>
            <a:ext cx="7920000" cy="648000"/>
          </a:xfrm>
        </p:spPr>
        <p:txBody>
          <a:bodyPr/>
          <a:lstStyle/>
          <a:p>
            <a:r>
              <a:rPr lang="en-GB" sz="3600" dirty="0" smtClean="0"/>
              <a:t>3. Funding</a:t>
            </a:r>
            <a:endParaRPr lang="en-GB" sz="3600" dirty="0"/>
          </a:p>
        </p:txBody>
      </p:sp>
      <p:sp>
        <p:nvSpPr>
          <p:cNvPr id="3" name="Content Placeholder 2"/>
          <p:cNvSpPr>
            <a:spLocks noGrp="1"/>
          </p:cNvSpPr>
          <p:nvPr>
            <p:ph idx="1"/>
          </p:nvPr>
        </p:nvSpPr>
        <p:spPr>
          <a:xfrm>
            <a:off x="641268" y="1068778"/>
            <a:ext cx="7963106" cy="4975761"/>
          </a:xfrm>
        </p:spPr>
        <p:txBody>
          <a:bodyPr>
            <a:normAutofit fontScale="62500" lnSpcReduction="20000"/>
          </a:bodyPr>
          <a:lstStyle/>
          <a:p>
            <a:pPr marL="457200" lvl="1" indent="0">
              <a:buNone/>
            </a:pPr>
            <a:endParaRPr lang="en-GB" dirty="0" smtClean="0"/>
          </a:p>
          <a:p>
            <a:pPr lvl="0"/>
            <a:r>
              <a:rPr lang="en-GB" dirty="0"/>
              <a:t>HRB estimates that there should be </a:t>
            </a:r>
            <a:r>
              <a:rPr lang="en-GB" b="1" dirty="0" smtClean="0">
                <a:solidFill>
                  <a:schemeClr val="bg2"/>
                </a:solidFill>
              </a:rPr>
              <a:t>7-8 awards </a:t>
            </a:r>
            <a:r>
              <a:rPr lang="en-GB" dirty="0" smtClean="0">
                <a:solidFill>
                  <a:schemeClr val="bg1">
                    <a:lumMod val="75000"/>
                    <a:lumOff val="25000"/>
                  </a:schemeClr>
                </a:solidFill>
              </a:rPr>
              <a:t>in this round</a:t>
            </a:r>
          </a:p>
          <a:p>
            <a:pPr lvl="0"/>
            <a:endParaRPr lang="en-GB" dirty="0"/>
          </a:p>
          <a:p>
            <a:pPr lvl="0"/>
            <a:r>
              <a:rPr lang="en-GB" dirty="0" smtClean="0"/>
              <a:t>It </a:t>
            </a:r>
            <a:r>
              <a:rPr lang="en-GB" dirty="0"/>
              <a:t>is expected that awards will typically be in the </a:t>
            </a:r>
            <a:r>
              <a:rPr lang="en-GB" b="1" dirty="0">
                <a:solidFill>
                  <a:schemeClr val="bg2"/>
                </a:solidFill>
              </a:rPr>
              <a:t>region of €600-700K </a:t>
            </a:r>
            <a:r>
              <a:rPr lang="en-GB" dirty="0">
                <a:solidFill>
                  <a:schemeClr val="bg1">
                    <a:lumMod val="75000"/>
                    <a:lumOff val="25000"/>
                  </a:schemeClr>
                </a:solidFill>
              </a:rPr>
              <a:t>inclusive</a:t>
            </a:r>
            <a:r>
              <a:rPr lang="en-GB" b="1" dirty="0">
                <a:solidFill>
                  <a:schemeClr val="bg1">
                    <a:lumMod val="75000"/>
                    <a:lumOff val="25000"/>
                  </a:schemeClr>
                </a:solidFill>
              </a:rPr>
              <a:t> </a:t>
            </a:r>
            <a:r>
              <a:rPr lang="en-GB" dirty="0"/>
              <a:t>of overheads </a:t>
            </a:r>
            <a:r>
              <a:rPr lang="en-GB" dirty="0" smtClean="0"/>
              <a:t>-up </a:t>
            </a:r>
            <a:r>
              <a:rPr lang="en-GB" dirty="0"/>
              <a:t>to a </a:t>
            </a:r>
            <a:r>
              <a:rPr lang="en-GB" b="1" dirty="0">
                <a:solidFill>
                  <a:schemeClr val="bg2"/>
                </a:solidFill>
              </a:rPr>
              <a:t>maximum €</a:t>
            </a:r>
            <a:r>
              <a:rPr lang="en-GB" b="1" dirty="0" smtClean="0">
                <a:solidFill>
                  <a:schemeClr val="bg2"/>
                </a:solidFill>
              </a:rPr>
              <a:t>800K</a:t>
            </a:r>
            <a:r>
              <a:rPr lang="en-GB" dirty="0" smtClean="0"/>
              <a:t> if exceptional circumstances depending on the nature of the project and activities planned</a:t>
            </a:r>
          </a:p>
          <a:p>
            <a:pPr lvl="0"/>
            <a:endParaRPr lang="en-GB" dirty="0"/>
          </a:p>
          <a:p>
            <a:pPr lvl="0"/>
            <a:r>
              <a:rPr lang="en-GB" dirty="0" smtClean="0"/>
              <a:t>Typical </a:t>
            </a:r>
            <a:r>
              <a:rPr lang="en-GB" dirty="0"/>
              <a:t>duration of </a:t>
            </a:r>
            <a:r>
              <a:rPr lang="en-GB" b="1" dirty="0">
                <a:solidFill>
                  <a:schemeClr val="bg2"/>
                </a:solidFill>
              </a:rPr>
              <a:t>4 </a:t>
            </a:r>
            <a:r>
              <a:rPr lang="en-GB" b="1" dirty="0" smtClean="0">
                <a:solidFill>
                  <a:schemeClr val="bg2"/>
                </a:solidFill>
              </a:rPr>
              <a:t>years</a:t>
            </a:r>
            <a:r>
              <a:rPr lang="en-GB" dirty="0"/>
              <a:t> </a:t>
            </a:r>
            <a:r>
              <a:rPr lang="en-GB" dirty="0" smtClean="0"/>
              <a:t> – Full time or part-time arrangements can be requested</a:t>
            </a:r>
          </a:p>
          <a:p>
            <a:pPr lvl="0"/>
            <a:endParaRPr lang="en-GB" sz="3300" dirty="0"/>
          </a:p>
          <a:p>
            <a:pPr lvl="0"/>
            <a:r>
              <a:rPr lang="en-GB" sz="3300" b="1" dirty="0" smtClean="0">
                <a:solidFill>
                  <a:schemeClr val="bg2"/>
                </a:solidFill>
              </a:rPr>
              <a:t>Budget </a:t>
            </a:r>
            <a:r>
              <a:rPr lang="en-GB" sz="3300" dirty="0" smtClean="0">
                <a:solidFill>
                  <a:schemeClr val="tx2"/>
                </a:solidFill>
              </a:rPr>
              <a:t>must reflect</a:t>
            </a:r>
            <a:r>
              <a:rPr lang="en-GB" sz="3300" dirty="0">
                <a:solidFill>
                  <a:schemeClr val="tx2"/>
                </a:solidFill>
              </a:rPr>
              <a:t> </a:t>
            </a:r>
            <a:r>
              <a:rPr lang="en-GB" sz="3300" dirty="0" smtClean="0"/>
              <a:t>the </a:t>
            </a:r>
            <a:r>
              <a:rPr lang="en-GB" sz="3300" dirty="0"/>
              <a:t>scale and nature of the proposed </a:t>
            </a:r>
            <a:r>
              <a:rPr lang="en-GB" sz="3300" dirty="0" smtClean="0"/>
              <a:t>research</a:t>
            </a:r>
          </a:p>
          <a:p>
            <a:pPr lvl="1"/>
            <a:r>
              <a:rPr lang="en-GB" sz="2900" dirty="0" smtClean="0"/>
              <a:t>Salary </a:t>
            </a:r>
            <a:r>
              <a:rPr lang="en-GB" sz="2900" dirty="0"/>
              <a:t>of the emerging </a:t>
            </a:r>
            <a:r>
              <a:rPr lang="en-GB" sz="2900" dirty="0" smtClean="0"/>
              <a:t>investigator</a:t>
            </a:r>
          </a:p>
          <a:p>
            <a:pPr lvl="1"/>
            <a:r>
              <a:rPr lang="en-GB" sz="2900" dirty="0" smtClean="0"/>
              <a:t>Salary for research </a:t>
            </a:r>
            <a:r>
              <a:rPr lang="en-GB" sz="2900" dirty="0"/>
              <a:t>personnel requested to carry out the </a:t>
            </a:r>
            <a:r>
              <a:rPr lang="en-GB" sz="2900" dirty="0" smtClean="0"/>
              <a:t>project</a:t>
            </a:r>
          </a:p>
          <a:p>
            <a:pPr lvl="1"/>
            <a:r>
              <a:rPr lang="en-GB" sz="2900" dirty="0" smtClean="0"/>
              <a:t>Research related-costs (running costs, equipment</a:t>
            </a:r>
            <a:r>
              <a:rPr lang="en-GB" sz="2900" dirty="0" smtClean="0"/>
              <a:t>, start-up, </a:t>
            </a:r>
            <a:r>
              <a:rPr lang="en-GB" sz="2900" dirty="0" smtClean="0"/>
              <a:t>training, dissemination and FAIR data management)</a:t>
            </a:r>
          </a:p>
          <a:p>
            <a:pPr lvl="1"/>
            <a:r>
              <a:rPr lang="en-GB" sz="2900" dirty="0" smtClean="0"/>
              <a:t>Overheads</a:t>
            </a:r>
            <a:endParaRPr lang="en-GB" sz="2900" dirty="0" smtClean="0"/>
          </a:p>
        </p:txBody>
      </p:sp>
    </p:spTree>
    <p:extLst>
      <p:ext uri="{BB962C8B-B14F-4D97-AF65-F5344CB8AC3E}">
        <p14:creationId xmlns:p14="http://schemas.microsoft.com/office/powerpoint/2010/main" val="1489221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HRB_MasterTheme_2016">
  <a:themeElements>
    <a:clrScheme name="HRB_Master Colours_2016">
      <a:dk1>
        <a:sysClr val="windowText" lastClr="000000"/>
      </a:dk1>
      <a:lt1>
        <a:sysClr val="window" lastClr="FFFFFF"/>
      </a:lt1>
      <a:dk2>
        <a:srgbClr val="003E90"/>
      </a:dk2>
      <a:lt2>
        <a:srgbClr val="665852"/>
      </a:lt2>
      <a:accent1>
        <a:srgbClr val="E64285"/>
      </a:accent1>
      <a:accent2>
        <a:srgbClr val="FFED00"/>
      </a:accent2>
      <a:accent3>
        <a:srgbClr val="05386C"/>
      </a:accent3>
      <a:accent4>
        <a:srgbClr val="6F5D4C"/>
      </a:accent4>
      <a:accent5>
        <a:srgbClr val="BB0063"/>
      </a:accent5>
      <a:accent6>
        <a:srgbClr val="EBC400"/>
      </a:accent6>
      <a:hlink>
        <a:srgbClr val="00B0CD"/>
      </a:hlink>
      <a:folHlink>
        <a:srgbClr val="BB0063"/>
      </a:folHlink>
    </a:clrScheme>
    <a:fontScheme name="HRB_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1A58754AACDB4D84869E47D0FCBE42" ma:contentTypeVersion="0" ma:contentTypeDescription="Create a new document." ma:contentTypeScope="" ma:versionID="59bd3d8bd9d0a4b58795da0af123d8b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7E3D52-F84F-41EC-B3B6-EA5F2CAAEBC8}">
  <ds:schemaRefs>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2006/metadata/properties"/>
    <ds:schemaRef ds:uri="http://purl.org/dc/dcmitype/"/>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F0B98B49-8E6C-4635-B5A8-FB7ECCEC1EF5}">
  <ds:schemaRefs>
    <ds:schemaRef ds:uri="http://schemas.microsoft.com/sharepoint/v3/contenttype/forms"/>
  </ds:schemaRefs>
</ds:datastoreItem>
</file>

<file path=customXml/itemProps3.xml><?xml version="1.0" encoding="utf-8"?>
<ds:datastoreItem xmlns:ds="http://schemas.openxmlformats.org/officeDocument/2006/customXml" ds:itemID="{22958774-BA43-4C2D-BE27-5D5907A823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HRB_MasterTheme_2016</Template>
  <TotalTime>2772</TotalTime>
  <Words>2849</Words>
  <Application>Microsoft Office PowerPoint</Application>
  <PresentationFormat>On-screen Show (4:3)</PresentationFormat>
  <Paragraphs>354</Paragraphs>
  <Slides>28</Slides>
  <Notes>15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HRB_MasterTheme_2016</vt:lpstr>
      <vt:lpstr>Emerging Investigator Awards for Health 2019</vt:lpstr>
      <vt:lpstr>PowerPoint Presentation</vt:lpstr>
      <vt:lpstr>PowerPoint Presentation</vt:lpstr>
      <vt:lpstr>Contents </vt:lpstr>
      <vt:lpstr>1. EIA 2019 Objectives</vt:lpstr>
      <vt:lpstr>PowerPoint Presentation</vt:lpstr>
      <vt:lpstr>PowerPoint Presentation</vt:lpstr>
      <vt:lpstr>2. The Research Team</vt:lpstr>
      <vt:lpstr>3. Funding</vt:lpstr>
      <vt:lpstr>4. Main changes to the scheme</vt:lpstr>
      <vt:lpstr>4.1 Application process</vt:lpstr>
      <vt:lpstr>4.2 Review process – elevator pitch video</vt:lpstr>
      <vt:lpstr>4.3 EIA 2017 - Eligibility for the Lead Applicant</vt:lpstr>
      <vt:lpstr>PowerPoint Presentation</vt:lpstr>
      <vt:lpstr>PowerPoint Presentation</vt:lpstr>
      <vt:lpstr>4.4 Salary scale for professionals</vt:lpstr>
      <vt:lpstr>4.5 Scope</vt:lpstr>
      <vt:lpstr>Data Management Plans - Pilot</vt:lpstr>
      <vt:lpstr>5. Application Stage  Pre-application stage and assessment criteria</vt:lpstr>
      <vt:lpstr>5. Application Stage  Full Application stage and assessment criteria</vt:lpstr>
      <vt:lpstr>6. Host institutional support</vt:lpstr>
      <vt:lpstr>7. EIA 2019 - Timeline</vt:lpstr>
      <vt:lpstr>PowerPoint Presentation</vt:lpstr>
      <vt:lpstr>PowerPoint Presentation</vt:lpstr>
      <vt:lpstr>PowerPoint Presentation</vt:lpstr>
      <vt:lpstr>Panel feedback summary from 2017 call</vt:lpstr>
      <vt:lpstr>Panel feedback summary from 2017 cohort</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Valerie Haslam</dc:creator>
  <cp:lastModifiedBy>Annalisa Montesanti</cp:lastModifiedBy>
  <cp:revision>169</cp:revision>
  <cp:lastPrinted>2016-08-22T14:12:50Z</cp:lastPrinted>
  <dcterms:created xsi:type="dcterms:W3CDTF">2016-03-24T11:34:17Z</dcterms:created>
  <dcterms:modified xsi:type="dcterms:W3CDTF">2018-05-28T13:44:02Z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0x010100B21A58754AACDB4D84869E47D0FCBE42</vt:lpwstr>
  </property>
</Properties>
</file>